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bookmarkIdSeed="2">
  <p:sldMasterIdLst>
    <p:sldMasterId id="2147486100" r:id="rId1"/>
    <p:sldMasterId id="2147486126" r:id="rId2"/>
    <p:sldMasterId id="2147486131" r:id="rId3"/>
    <p:sldMasterId id="2147486141" r:id="rId4"/>
    <p:sldMasterId id="2147486151" r:id="rId5"/>
    <p:sldMasterId id="2147486161" r:id="rId6"/>
    <p:sldMasterId id="2147486171" r:id="rId7"/>
    <p:sldMasterId id="2147486181" r:id="rId8"/>
    <p:sldMasterId id="2147486191" r:id="rId9"/>
  </p:sldMasterIdLst>
  <p:notesMasterIdLst>
    <p:notesMasterId r:id="rId38"/>
  </p:notesMasterIdLst>
  <p:handoutMasterIdLst>
    <p:handoutMasterId r:id="rId39"/>
  </p:handoutMasterIdLst>
  <p:sldIdLst>
    <p:sldId id="454" r:id="rId10"/>
    <p:sldId id="508" r:id="rId11"/>
    <p:sldId id="785" r:id="rId12"/>
    <p:sldId id="787" r:id="rId13"/>
    <p:sldId id="786" r:id="rId14"/>
    <p:sldId id="788" r:id="rId15"/>
    <p:sldId id="789" r:id="rId16"/>
    <p:sldId id="763" r:id="rId17"/>
    <p:sldId id="764" r:id="rId18"/>
    <p:sldId id="765" r:id="rId19"/>
    <p:sldId id="766" r:id="rId20"/>
    <p:sldId id="767" r:id="rId21"/>
    <p:sldId id="768" r:id="rId22"/>
    <p:sldId id="769" r:id="rId23"/>
    <p:sldId id="770" r:id="rId24"/>
    <p:sldId id="771" r:id="rId25"/>
    <p:sldId id="772" r:id="rId26"/>
    <p:sldId id="783" r:id="rId27"/>
    <p:sldId id="774" r:id="rId28"/>
    <p:sldId id="776" r:id="rId29"/>
    <p:sldId id="777" r:id="rId30"/>
    <p:sldId id="778" r:id="rId31"/>
    <p:sldId id="775" r:id="rId32"/>
    <p:sldId id="779" r:id="rId33"/>
    <p:sldId id="780" r:id="rId34"/>
    <p:sldId id="784" r:id="rId35"/>
    <p:sldId id="782" r:id="rId36"/>
    <p:sldId id="470" r:id="rId37"/>
  </p:sldIdLst>
  <p:sldSz cx="12192000" cy="6858000"/>
  <p:notesSz cx="10234613" cy="7102475"/>
  <p:embeddedFontLst>
    <p:embeddedFont>
      <p:font typeface="굴림" panose="020B0600000101010101" pitchFamily="34" charset="-127"/>
      <p:regular r:id="rId40"/>
    </p:embeddedFont>
    <p:embeddedFont>
      <p:font typeface="나눔고딕" panose="020D0604000000000000" pitchFamily="34" charset="-127"/>
      <p:regular r:id="rId41"/>
      <p:bold r:id="rId42"/>
    </p:embeddedFont>
    <p:embeddedFont>
      <p:font typeface="맑은 고딕" panose="020B0503020000020004" pitchFamily="34" charset="-127"/>
      <p:regular r:id="rId43"/>
      <p:bold r:id="rId44"/>
    </p:embeddedFont>
    <p:embeddedFont>
      <p:font typeface="Tahoma" panose="020B0604030504040204" pitchFamily="34" charset="0"/>
      <p:regular r:id="rId45"/>
      <p:bold r:id="rId46"/>
    </p:embeddedFont>
    <p:embeddedFont>
      <p:font typeface="Trebuchet MS" panose="020B0703020202090204" pitchFamily="34" charset="0"/>
      <p:regular r:id="rId47"/>
      <p:bold r:id="rId48"/>
      <p:italic r:id="rId49"/>
      <p:boldItalic r:id="rId5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111535-40E0-41FC-A88F-24C4FD7E1DE8}">
          <p14:sldIdLst>
            <p14:sldId id="454"/>
          </p14:sldIdLst>
        </p14:section>
        <p14:section name="History" id="{0402BADA-F096-4FDA-BDD9-5016CD7A820B}">
          <p14:sldIdLst>
            <p14:sldId id="508"/>
            <p14:sldId id="785"/>
            <p14:sldId id="787"/>
            <p14:sldId id="786"/>
            <p14:sldId id="788"/>
            <p14:sldId id="789"/>
          </p14:sldIdLst>
        </p14:section>
        <p14:section name="PC" id="{E1DD4D4B-D6AB-4B8F-848C-07D68516D5AB}">
          <p14:sldIdLst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83"/>
          </p14:sldIdLst>
        </p14:section>
        <p14:section name="MC" id="{893403B3-03D8-5D4A-8E16-B04340332D11}">
          <p14:sldIdLst>
            <p14:sldId id="774"/>
            <p14:sldId id="776"/>
            <p14:sldId id="777"/>
            <p14:sldId id="778"/>
            <p14:sldId id="775"/>
            <p14:sldId id="779"/>
            <p14:sldId id="780"/>
            <p14:sldId id="784"/>
            <p14:sldId id="782"/>
          </p14:sldIdLst>
        </p14:section>
        <p14:section name="EOD" id="{AF748CB0-8BCC-4404-87F8-A334095ACC3A}">
          <p14:sldIdLst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32" userDrawn="1">
          <p15:clr>
            <a:srgbClr val="A4A3A4"/>
          </p15:clr>
        </p15:guide>
        <p15:guide id="20" pos="183" userDrawn="1">
          <p15:clr>
            <a:srgbClr val="A4A3A4"/>
          </p15:clr>
        </p15:guide>
        <p15:guide id="21" pos="7525" userDrawn="1">
          <p15:clr>
            <a:srgbClr val="A4A3A4"/>
          </p15:clr>
        </p15:guide>
        <p15:guide id="22" orient="horz" pos="34" userDrawn="1">
          <p15:clr>
            <a:srgbClr val="A4A3A4"/>
          </p15:clr>
        </p15:guide>
        <p15:guide id="23" orient="horz" pos="261" userDrawn="1">
          <p15:clr>
            <a:srgbClr val="A4A3A4"/>
          </p15:clr>
        </p15:guide>
        <p15:guide id="24" pos="7100" userDrawn="1">
          <p15:clr>
            <a:srgbClr val="A4A3A4"/>
          </p15:clr>
        </p15:guide>
        <p15:guide id="25" orient="horz" pos="544" userDrawn="1">
          <p15:clr>
            <a:srgbClr val="A4A3A4"/>
          </p15:clr>
        </p15:guide>
        <p15:guide id="26" orient="horz" pos="743" userDrawn="1">
          <p15:clr>
            <a:srgbClr val="A4A3A4"/>
          </p15:clr>
        </p15:guide>
        <p15:guide id="27" pos="3940" userDrawn="1">
          <p15:clr>
            <a:srgbClr val="A4A3A4"/>
          </p15:clr>
        </p15:guide>
        <p15:guide id="28" pos="580" userDrawn="1">
          <p15:clr>
            <a:srgbClr val="A4A3A4"/>
          </p15:clr>
        </p15:guide>
        <p15:guide id="29" pos="4690" userDrawn="1">
          <p15:clr>
            <a:srgbClr val="A4A3A4"/>
          </p15:clr>
        </p15:guide>
        <p15:guide id="30" orient="horz" pos="1168" userDrawn="1">
          <p15:clr>
            <a:srgbClr val="A4A3A4"/>
          </p15:clr>
        </p15:guide>
        <p15:guide id="31" orient="horz" pos="147" userDrawn="1">
          <p15:clr>
            <a:srgbClr val="A4A3A4"/>
          </p15:clr>
        </p15:guide>
        <p15:guide id="32" pos="64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 tw" initials="ht" lastIdx="3" clrIdx="0">
    <p:extLst>
      <p:ext uri="{19B8F6BF-5375-455C-9EA6-DF929625EA0E}">
        <p15:presenceInfo xmlns:p15="http://schemas.microsoft.com/office/powerpoint/2012/main" userId="e9081b060257ed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4F4F4"/>
    <a:srgbClr val="0066FF"/>
    <a:srgbClr val="FFCC00"/>
    <a:srgbClr val="99CCFF"/>
    <a:srgbClr val="4F81BD"/>
    <a:srgbClr val="000000"/>
    <a:srgbClr val="FFFFFF"/>
    <a:srgbClr val="C7C7C7"/>
    <a:srgbClr val="002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7" autoAdjust="0"/>
    <p:restoredTop sz="94830" autoAdjust="0"/>
  </p:normalViewPr>
  <p:slideViewPr>
    <p:cSldViewPr>
      <p:cViewPr>
        <p:scale>
          <a:sx n="138" d="100"/>
          <a:sy n="138" d="100"/>
        </p:scale>
        <p:origin x="-544" y="-568"/>
      </p:cViewPr>
      <p:guideLst>
        <p:guide orient="horz" pos="4144"/>
        <p:guide pos="3840"/>
        <p:guide orient="horz" pos="2132"/>
        <p:guide pos="183"/>
        <p:guide pos="7525"/>
        <p:guide orient="horz" pos="34"/>
        <p:guide orient="horz" pos="261"/>
        <p:guide pos="7100"/>
        <p:guide orient="horz" pos="544"/>
        <p:guide orient="horz" pos="743"/>
        <p:guide pos="3940"/>
        <p:guide pos="580"/>
        <p:guide pos="4690"/>
        <p:guide orient="horz" pos="1168"/>
        <p:guide orient="horz" pos="147"/>
        <p:guide pos="6477"/>
      </p:guideLst>
    </p:cSldViewPr>
  </p:slideViewPr>
  <p:outlineViewPr>
    <p:cViewPr>
      <p:scale>
        <a:sx n="33" d="100"/>
        <a:sy n="33" d="100"/>
      </p:scale>
      <p:origin x="0" y="-13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1776" y="176"/>
      </p:cViewPr>
      <p:guideLst>
        <p:guide orient="horz" pos="2239"/>
        <p:guide pos="3224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Master" Target="slideMasters/slideMaster8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1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81714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59033" y="1"/>
            <a:ext cx="4351459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757352"/>
            <a:ext cx="4481714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859033" y="6757352"/>
            <a:ext cx="4351459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1BD5B8FE-EACA-4CF3-9BC8-1454814AB96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443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52768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9033" y="1"/>
            <a:ext cx="4322514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11463" y="552450"/>
            <a:ext cx="4700587" cy="264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03853" y="3358677"/>
            <a:ext cx="7494448" cy="319868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23068"/>
            <a:ext cx="4452768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9033" y="6723068"/>
            <a:ext cx="4322514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5219502D-FE83-4BCC-B71D-3FA7A41BE7C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995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31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070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886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3693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327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1929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823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800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60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/>
              <a:t>컨버스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마이그레이션</a:t>
            </a:r>
            <a:r>
              <a:rPr lang="ko-KR" altLang="en-US" sz="4000" b="1" dirty="0"/>
              <a:t> 구축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화면설계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5357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2305675"/>
            <a:ext cx="12192000" cy="1814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467" b="1" dirty="0"/>
          </a:p>
        </p:txBody>
      </p:sp>
    </p:spTree>
    <p:extLst>
      <p:ext uri="{BB962C8B-B14F-4D97-AF65-F5344CB8AC3E}">
        <p14:creationId xmlns:p14="http://schemas.microsoft.com/office/powerpoint/2010/main" val="179372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3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0"/>
            <a:ext cx="107790" cy="3635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32" y="6642212"/>
            <a:ext cx="1125417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65000" tIns="65000" rIns="65000" bIns="65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902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90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812" b="1" baseline="0" dirty="0">
                <a:solidFill>
                  <a:schemeClr val="tx1"/>
                </a:solidFill>
                <a:latin typeface="+mn-ea"/>
                <a:ea typeface="+mn-ea"/>
              </a:rPr>
              <a:t> VENUS</a:t>
            </a:r>
            <a:endParaRPr lang="ko-KR" altLang="en-US" sz="81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812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9973355" y="-3226"/>
            <a:ext cx="107790" cy="36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" y="-3226"/>
            <a:ext cx="9952538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534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8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05811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1146203-E19F-A049-AF45-32B8C33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490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33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3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123011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07063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114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3851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828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9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50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821266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1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86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46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4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745647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6740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178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772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5070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22139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992959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956721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5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46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125036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731219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002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331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2356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117543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100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980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800" b="0" dirty="0">
                <a:solidFill>
                  <a:srgbClr val="FF0000"/>
                </a:solidFill>
                <a:latin typeface="+mn-ea"/>
                <a:ea typeface="+mn-ea"/>
              </a:rPr>
              <a:t>＊</a:t>
            </a:r>
            <a:r>
              <a:rPr lang="ko-KR" altLang="en-US" sz="2800" b="0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996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936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23848952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256296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9148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8725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7946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6954403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867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755195"/>
              </p:ext>
            </p:extLst>
          </p:nvPr>
        </p:nvGraphicFramePr>
        <p:xfrm>
          <a:off x="203995" y="125414"/>
          <a:ext cx="11877021" cy="562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103">
                  <a:extLst>
                    <a:ext uri="{9D8B030D-6E8A-4147-A177-3AD203B41FA5}">
                      <a16:colId xmlns:a16="http://schemas.microsoft.com/office/drawing/2014/main" val="648608804"/>
                    </a:ext>
                  </a:extLst>
                </a:gridCol>
                <a:gridCol w="1579938">
                  <a:extLst>
                    <a:ext uri="{9D8B030D-6E8A-4147-A177-3AD203B41FA5}">
                      <a16:colId xmlns:a16="http://schemas.microsoft.com/office/drawing/2014/main" val="1595300010"/>
                    </a:ext>
                  </a:extLst>
                </a:gridCol>
                <a:gridCol w="9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NFYO_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물류이관 및 매장택배 구축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화면코드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3996" y="773705"/>
            <a:ext cx="9049278" cy="5834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46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523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4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347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8129766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721349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8193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0428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1404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722203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26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895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58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350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543489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34928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n-ea"/>
                <a:ea typeface="+mn-ea"/>
              </a:rPr>
              <a:t>Project</a:t>
            </a:r>
            <a:r>
              <a:rPr lang="en-US" altLang="ko-KR" sz="1800" b="1" baseline="0" dirty="0">
                <a:latin typeface="+mn-ea"/>
                <a:ea typeface="+mn-ea"/>
              </a:rPr>
              <a:t> NFYO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564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1481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8267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8278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36485655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0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6519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33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730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91104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492498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52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40862532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96862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202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2318648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149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9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27" dirty="0"/>
              <a:t>Project NFYO</a:t>
            </a:r>
          </a:p>
          <a:p>
            <a:pPr algn="ctr"/>
            <a:br>
              <a:rPr lang="en-US" altLang="ko-KR" sz="902" b="1" dirty="0"/>
            </a:br>
            <a:r>
              <a:rPr lang="ko-KR" altLang="en-US" sz="3611" b="1" dirty="0" err="1"/>
              <a:t>서비스사항</a:t>
            </a:r>
            <a:r>
              <a:rPr lang="ko-KR" altLang="en-US" sz="3611" b="1" dirty="0"/>
              <a:t> 구체화</a:t>
            </a:r>
            <a:endParaRPr lang="en-US" altLang="ko-KR" sz="3611" b="1" dirty="0"/>
          </a:p>
        </p:txBody>
      </p:sp>
    </p:spTree>
    <p:extLst>
      <p:ext uri="{BB962C8B-B14F-4D97-AF65-F5344CB8AC3E}">
        <p14:creationId xmlns:p14="http://schemas.microsoft.com/office/powerpoint/2010/main" val="134648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/>
          <p:cNvSpPr>
            <a:spLocks noChangeArrowheads="1"/>
          </p:cNvSpPr>
          <p:nvPr userDrawn="1"/>
        </p:nvSpPr>
        <p:spPr bwMode="auto">
          <a:xfrm>
            <a:off x="10191455" y="6500018"/>
            <a:ext cx="1764323" cy="35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굴림" pitchFamily="50" charset="-127"/>
              </a:rPr>
              <a:t>I </a:t>
            </a:r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t> </a:t>
            </a:r>
            <a:fld id="{A469E167-009D-4B6B-9C78-6152F26E1666}" type="slidenum">
              <a:rPr kumimoji="1" lang="en-US" altLang="ko-KR" sz="120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pPr algn="r"/>
              <a:t>‹#›</a:t>
            </a:fld>
            <a:endParaRPr kumimoji="1" lang="en-US" altLang="ko-KR" sz="1100" dirty="0">
              <a:solidFill>
                <a:srgbClr val="80808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7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2" r:id="rId1"/>
    <p:sldLayoutId id="2147486113" r:id="rId2"/>
    <p:sldLayoutId id="2147486118" r:id="rId3"/>
    <p:sldLayoutId id="2147486114" r:id="rId4"/>
    <p:sldLayoutId id="2147486115" r:id="rId5"/>
    <p:sldLayoutId id="2147486116" r:id="rId6"/>
    <p:sldLayoutId id="2147486117" r:id="rId7"/>
    <p:sldLayoutId id="2147486120" r:id="rId8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203" r:id="rId5"/>
  </p:sldLayoutIdLst>
  <p:hf sldNum="0" hdr="0" ftr="0" dt="0"/>
  <p:txStyles>
    <p:titleStyle>
      <a:lvl1pPr algn="ctr" defTabSz="825463" rtl="0" eaLnBrk="1" latinLnBrk="1" hangingPunct="1">
        <a:spcBef>
          <a:spcPct val="0"/>
        </a:spcBef>
        <a:buNone/>
        <a:defRPr sz="39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9549" indent="-309549" algn="l" defTabSz="825463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1pPr>
      <a:lvl2pPr marL="670688" indent="-257957" algn="l" defTabSz="825463" rtl="0" eaLnBrk="1" latinLnBrk="1" hangingPunct="1">
        <a:spcBef>
          <a:spcPct val="20000"/>
        </a:spcBef>
        <a:buFont typeface="Arial" pitchFamily="34" charset="0"/>
        <a:buChar char="–"/>
        <a:defRPr sz="2527" kern="1200">
          <a:solidFill>
            <a:schemeClr val="tx1"/>
          </a:solidFill>
          <a:latin typeface="+mn-lt"/>
          <a:ea typeface="+mn-ea"/>
          <a:cs typeface="+mn-cs"/>
        </a:defRPr>
      </a:lvl2pPr>
      <a:lvl3pPr marL="1031828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444559" indent="-206365" algn="l" defTabSz="825463" rtl="0" eaLnBrk="1" latinLnBrk="1" hangingPunct="1">
        <a:spcBef>
          <a:spcPct val="20000"/>
        </a:spcBef>
        <a:buFont typeface="Arial" pitchFamily="34" charset="0"/>
        <a:buChar char="–"/>
        <a:defRPr sz="1806" kern="1200">
          <a:solidFill>
            <a:schemeClr val="tx1"/>
          </a:solidFill>
          <a:latin typeface="+mn-lt"/>
          <a:ea typeface="+mn-ea"/>
          <a:cs typeface="+mn-cs"/>
        </a:defRPr>
      </a:lvl4pPr>
      <a:lvl5pPr marL="1857290" indent="-206365" algn="l" defTabSz="825463" rtl="0" eaLnBrk="1" latinLnBrk="1" hangingPunct="1">
        <a:spcBef>
          <a:spcPct val="20000"/>
        </a:spcBef>
        <a:buFont typeface="Arial" pitchFamily="34" charset="0"/>
        <a:buChar char="»"/>
        <a:defRPr sz="1806" kern="1200">
          <a:solidFill>
            <a:schemeClr val="tx1"/>
          </a:solidFill>
          <a:latin typeface="+mn-lt"/>
          <a:ea typeface="+mn-ea"/>
          <a:cs typeface="+mn-cs"/>
        </a:defRPr>
      </a:lvl5pPr>
      <a:lvl6pPr marL="2270021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682752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095484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508213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31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46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19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0924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656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87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118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1849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45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2" r:id="rId1"/>
    <p:sldLayoutId id="2147486133" r:id="rId2"/>
    <p:sldLayoutId id="2147486134" r:id="rId3"/>
    <p:sldLayoutId id="2147486135" r:id="rId4"/>
    <p:sldLayoutId id="2147486136" r:id="rId5"/>
    <p:sldLayoutId id="2147486137" r:id="rId6"/>
    <p:sldLayoutId id="2147486138" r:id="rId7"/>
    <p:sldLayoutId id="2147486139" r:id="rId8"/>
    <p:sldLayoutId id="214748614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80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52" r:id="rId1"/>
    <p:sldLayoutId id="2147486153" r:id="rId2"/>
    <p:sldLayoutId id="2147486154" r:id="rId3"/>
    <p:sldLayoutId id="2147486155" r:id="rId4"/>
    <p:sldLayoutId id="2147486156" r:id="rId5"/>
    <p:sldLayoutId id="2147486157" r:id="rId6"/>
    <p:sldLayoutId id="2147486158" r:id="rId7"/>
    <p:sldLayoutId id="2147486159" r:id="rId8"/>
    <p:sldLayoutId id="214748616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0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2" r:id="rId1"/>
    <p:sldLayoutId id="2147486163" r:id="rId2"/>
    <p:sldLayoutId id="2147486164" r:id="rId3"/>
    <p:sldLayoutId id="2147486165" r:id="rId4"/>
    <p:sldLayoutId id="2147486166" r:id="rId5"/>
    <p:sldLayoutId id="2147486167" r:id="rId6"/>
    <p:sldLayoutId id="2147486168" r:id="rId7"/>
    <p:sldLayoutId id="2147486170" r:id="rId8"/>
    <p:sldLayoutId id="2147486201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3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72" r:id="rId1"/>
    <p:sldLayoutId id="2147486173" r:id="rId2"/>
    <p:sldLayoutId id="2147486174" r:id="rId3"/>
    <p:sldLayoutId id="2147486175" r:id="rId4"/>
    <p:sldLayoutId id="2147486176" r:id="rId5"/>
    <p:sldLayoutId id="2147486177" r:id="rId6"/>
    <p:sldLayoutId id="2147486178" r:id="rId7"/>
    <p:sldLayoutId id="2147486179" r:id="rId8"/>
    <p:sldLayoutId id="214748618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0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82" r:id="rId1"/>
    <p:sldLayoutId id="2147486183" r:id="rId2"/>
    <p:sldLayoutId id="2147486184" r:id="rId3"/>
    <p:sldLayoutId id="2147486185" r:id="rId4"/>
    <p:sldLayoutId id="2147486186" r:id="rId5"/>
    <p:sldLayoutId id="2147486187" r:id="rId6"/>
    <p:sldLayoutId id="2147486188" r:id="rId7"/>
    <p:sldLayoutId id="2147486189" r:id="rId8"/>
    <p:sldLayoutId id="214748619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31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92" r:id="rId1"/>
    <p:sldLayoutId id="2147486193" r:id="rId2"/>
    <p:sldLayoutId id="2147486194" r:id="rId3"/>
    <p:sldLayoutId id="2147486195" r:id="rId4"/>
    <p:sldLayoutId id="2147486196" r:id="rId5"/>
    <p:sldLayoutId id="2147486197" r:id="rId6"/>
    <p:sldLayoutId id="2147486198" r:id="rId7"/>
    <p:sldLayoutId id="2147486199" r:id="rId8"/>
    <p:sldLayoutId id="214748620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51595" y="6489340"/>
            <a:ext cx="630070" cy="31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6063" y="4450865"/>
            <a:ext cx="11699875" cy="2025650"/>
          </a:xfrm>
          <a:prstGeom prst="rect">
            <a:avLst/>
          </a:prstGeom>
        </p:spPr>
        <p:txBody>
          <a:bodyPr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2019. 10. 10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Version 0.4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발주사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(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유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)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컨버스코리아</a:t>
            </a:r>
            <a:endParaRPr kumimoji="0" lang="ko-KR" altLang="en-US" sz="1800" b="1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수행사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㈜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에스티컴</a:t>
            </a:r>
            <a:endParaRPr kumimoji="0" lang="ko-KR" altLang="en-US" sz="1800" b="1" kern="100" dirty="0">
              <a:latin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704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상단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빅배너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695400" y="2888941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1976191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33068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8" name="직사각형 152"/>
          <p:cNvSpPr>
            <a:spLocks noChangeArrowheads="1"/>
          </p:cNvSpPr>
          <p:nvPr/>
        </p:nvSpPr>
        <p:spPr bwMode="auto">
          <a:xfrm>
            <a:off x="5450840" y="3493005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4171431" y="2367885"/>
            <a:ext cx="1058828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4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CHUCK 70</a:t>
            </a:r>
          </a:p>
        </p:txBody>
      </p:sp>
      <p:sp>
        <p:nvSpPr>
          <p:cNvPr id="34" name="타원 33"/>
          <p:cNvSpPr/>
          <p:nvPr/>
        </p:nvSpPr>
        <p:spPr bwMode="auto">
          <a:xfrm>
            <a:off x="692801" y="214840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8" name="Group 90">
            <a:extLst>
              <a:ext uri="{FF2B5EF4-FFF2-40B4-BE49-F238E27FC236}">
                <a16:creationId xmlns:a16="http://schemas.microsoft.com/office/drawing/2014/main" id="{D8BB1EF0-1F60-B54D-8DBB-09609EF26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244822"/>
              </p:ext>
            </p:extLst>
          </p:nvPr>
        </p:nvGraphicFramePr>
        <p:xfrm>
          <a:off x="9269501" y="558055"/>
          <a:ext cx="2676438" cy="12344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266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img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PC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img, MC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별도 등록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Button link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Button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명 지정 가능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url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지정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About Converse&gt;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컨버스에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대하여 화면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url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739646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83888C55-0828-7C40-93A4-B14B783D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4B36E-973F-E440-B5CF-D67D2BD56BD4}"/>
              </a:ext>
            </a:extLst>
          </p:cNvPr>
          <p:cNvSpPr/>
          <p:nvPr/>
        </p:nvSpPr>
        <p:spPr>
          <a:xfrm>
            <a:off x="7536158" y="2553646"/>
            <a:ext cx="1035115" cy="28463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브랜드 소개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02BFC24-D53C-1F49-912E-4871618BA35D}"/>
              </a:ext>
            </a:extLst>
          </p:cNvPr>
          <p:cNvSpPr/>
          <p:nvPr/>
        </p:nvSpPr>
        <p:spPr bwMode="auto">
          <a:xfrm>
            <a:off x="7460809" y="250373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9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필터조건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타이틀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695400" y="2888941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1738178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34426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8" name="직사각형 152"/>
          <p:cNvSpPr>
            <a:spLocks noChangeArrowheads="1"/>
          </p:cNvSpPr>
          <p:nvPr/>
        </p:nvSpPr>
        <p:spPr bwMode="auto">
          <a:xfrm>
            <a:off x="5450840" y="3493005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89482" y="2965522"/>
            <a:ext cx="868676" cy="25360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Hide Filters</a:t>
            </a:r>
            <a:endParaRPr kumimoji="0" lang="ko-KR" altLang="ko-KR" sz="800" b="1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35560" y="2998678"/>
            <a:ext cx="142178" cy="152839"/>
            <a:chOff x="2135560" y="2491997"/>
            <a:chExt cx="142178" cy="152839"/>
          </a:xfrm>
        </p:grpSpPr>
        <p:grpSp>
          <p:nvGrpSpPr>
            <p:cNvPr id="6" name="그룹 5"/>
            <p:cNvGrpSpPr/>
            <p:nvPr/>
          </p:nvGrpSpPr>
          <p:grpSpPr>
            <a:xfrm>
              <a:off x="2135560" y="2491997"/>
              <a:ext cx="142178" cy="73805"/>
              <a:chOff x="2135560" y="2491997"/>
              <a:chExt cx="142178" cy="73805"/>
            </a:xfrm>
          </p:grpSpPr>
          <p:cxnSp>
            <p:nvCxnSpPr>
              <p:cNvPr id="4" name="직선 연결선 3"/>
              <p:cNvCxnSpPr/>
              <p:nvPr/>
            </p:nvCxnSpPr>
            <p:spPr>
              <a:xfrm>
                <a:off x="2135560" y="2528900"/>
                <a:ext cx="14217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2180565" y="2491997"/>
                <a:ext cx="0" cy="7380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/>
            <p:cNvGrpSpPr/>
            <p:nvPr/>
          </p:nvGrpSpPr>
          <p:grpSpPr>
            <a:xfrm flipH="1" flipV="1">
              <a:off x="2135560" y="2571031"/>
              <a:ext cx="142178" cy="73805"/>
              <a:chOff x="2135560" y="2491997"/>
              <a:chExt cx="142178" cy="73805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2135560" y="2528900"/>
                <a:ext cx="14217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2180565" y="2491997"/>
                <a:ext cx="0" cy="7380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타원 38"/>
          <p:cNvSpPr/>
          <p:nvPr/>
        </p:nvSpPr>
        <p:spPr bwMode="auto">
          <a:xfrm>
            <a:off x="620051" y="279088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40" name="Group 90">
            <a:extLst>
              <a:ext uri="{FF2B5EF4-FFF2-40B4-BE49-F238E27FC236}">
                <a16:creationId xmlns:a16="http://schemas.microsoft.com/office/drawing/2014/main" id="{EDA5B90E-3719-414D-8FFE-46CDEB00C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850609"/>
              </p:ext>
            </p:extLst>
          </p:nvPr>
        </p:nvGraphicFramePr>
        <p:xfrm>
          <a:off x="9269501" y="558055"/>
          <a:ext cx="2676438" cy="10058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6988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Hide Filters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영역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Filters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속성 영역 닫힘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PC : Default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펼침 상태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MC : Default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닫힘 상태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제목 1">
            <a:extLst>
              <a:ext uri="{FF2B5EF4-FFF2-40B4-BE49-F238E27FC236}">
                <a16:creationId xmlns:a16="http://schemas.microsoft.com/office/drawing/2014/main" id="{EE84CE8A-DB12-CA40-99DF-E948874B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666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필터 선택 결과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2360585" y="2888941"/>
            <a:ext cx="5040559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1969259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21974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8" name="직사각형 152"/>
          <p:cNvSpPr>
            <a:spLocks noChangeArrowheads="1"/>
          </p:cNvSpPr>
          <p:nvPr/>
        </p:nvSpPr>
        <p:spPr bwMode="auto">
          <a:xfrm>
            <a:off x="5450840" y="3493005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375584" y="2946472"/>
            <a:ext cx="868676" cy="25360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287</a:t>
            </a:r>
            <a:endParaRPr kumimoji="0" lang="ko-KR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2625468" y="287408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1" name="Group 90">
            <a:extLst>
              <a:ext uri="{FF2B5EF4-FFF2-40B4-BE49-F238E27FC236}">
                <a16:creationId xmlns:a16="http://schemas.microsoft.com/office/drawing/2014/main" id="{C807D29F-4874-E341-9171-DC68989EA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16694"/>
              </p:ext>
            </p:extLst>
          </p:nvPr>
        </p:nvGraphicFramePr>
        <p:xfrm>
          <a:off x="9269501" y="558055"/>
          <a:ext cx="2676438" cy="673635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5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4450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페이지에 노출되는 전체 상품 개수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제목 1">
            <a:extLst>
              <a:ext uri="{FF2B5EF4-FFF2-40B4-BE49-F238E27FC236}">
                <a16:creationId xmlns:a16="http://schemas.microsoft.com/office/drawing/2014/main" id="{B6B0B1BD-43EB-7541-99DF-DA5AE8B2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466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정렬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695400" y="2888941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1943365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56030" y="298926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8" name="직사각형 152"/>
          <p:cNvSpPr>
            <a:spLocks noChangeArrowheads="1"/>
          </p:cNvSpPr>
          <p:nvPr/>
        </p:nvSpPr>
        <p:spPr bwMode="auto">
          <a:xfrm>
            <a:off x="5450840" y="3493005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7477601" y="2973467"/>
            <a:ext cx="874784" cy="217638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/>
            <a:r>
              <a:rPr lang="ko-KR" altLang="en-US" sz="1000">
                <a:solidFill>
                  <a:schemeClr val="bg1"/>
                </a:solidFill>
              </a:rPr>
              <a:t>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99825" y="2897267"/>
            <a:ext cx="669677" cy="358140"/>
          </a:xfrm>
          <a:prstGeom prst="rect">
            <a:avLst/>
          </a:prstGeom>
          <a:noFill/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lang="ko-KR" altLang="en-US" sz="900" i="1" dirty="0" err="1">
                <a:solidFill>
                  <a:schemeClr val="bg1"/>
                </a:solidFill>
                <a:latin typeface="Trebuchet MS" pitchFamily="34" charset="0"/>
                <a:ea typeface="맑은 고딕" pitchFamily="50" charset="-127"/>
              </a:rPr>
              <a:t>신상품순</a:t>
            </a:r>
            <a:endParaRPr lang="ko-KR" altLang="en-US" sz="900" i="1" dirty="0">
              <a:solidFill>
                <a:schemeClr val="bg1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7424476" y="288893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4" name="Group 90">
            <a:extLst>
              <a:ext uri="{FF2B5EF4-FFF2-40B4-BE49-F238E27FC236}">
                <a16:creationId xmlns:a16="http://schemas.microsoft.com/office/drawing/2014/main" id="{79417E79-094A-EE4F-8749-A50F0977E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00678"/>
              </p:ext>
            </p:extLst>
          </p:nvPr>
        </p:nvGraphicFramePr>
        <p:xfrm>
          <a:off x="9269501" y="558055"/>
          <a:ext cx="2676438" cy="12801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6988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정렬기준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신상품순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낮은가격순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높은가격순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※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출처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사이트 개편 추가 항목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_v.1.1_190819(190822)_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코멘트 추가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‘D17’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내용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제목 1">
            <a:extLst>
              <a:ext uri="{FF2B5EF4-FFF2-40B4-BE49-F238E27FC236}">
                <a16:creationId xmlns:a16="http://schemas.microsoft.com/office/drawing/2014/main" id="{D3D485B6-33F0-9044-A941-8FF8AF7BF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579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필터조건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695400" y="2888941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1960304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33068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329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8" name="직사각형 152"/>
          <p:cNvSpPr>
            <a:spLocks noChangeArrowheads="1"/>
          </p:cNvSpPr>
          <p:nvPr/>
        </p:nvSpPr>
        <p:spPr bwMode="auto">
          <a:xfrm>
            <a:off x="5450840" y="3493005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634289" y="326494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695399" y="3355022"/>
            <a:ext cx="1784095" cy="6161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신발 타입     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  -</a:t>
            </a:r>
          </a:p>
          <a:p>
            <a:pPr algn="l" fontAlgn="auto">
              <a:spcAft>
                <a:spcPts val="0"/>
              </a:spcAft>
            </a:pPr>
            <a:endParaRPr kumimoji="0" lang="en-US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</a:t>
            </a:r>
            <a:r>
              <a:rPr kumimoji="0" lang="ko-KR" altLang="en-US" sz="800" b="1" dirty="0" err="1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스니커즈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 </a:t>
            </a:r>
          </a:p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샌들 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695399" y="4045961"/>
            <a:ext cx="1784095" cy="1934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신발 스타일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   -</a:t>
            </a: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95399" y="5494092"/>
            <a:ext cx="1784095" cy="1934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신발 사이즈   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-</a:t>
            </a: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832894" y="5679730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220</a:t>
            </a: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1090918" y="5679730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230</a:t>
            </a:r>
          </a:p>
        </p:txBody>
      </p:sp>
      <p:sp>
        <p:nvSpPr>
          <p:cNvPr id="38" name="직사각형 37"/>
          <p:cNvSpPr>
            <a:spLocks noChangeAspect="1"/>
          </p:cNvSpPr>
          <p:nvPr/>
        </p:nvSpPr>
        <p:spPr bwMode="auto">
          <a:xfrm>
            <a:off x="1348942" y="5679730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240</a:t>
            </a:r>
          </a:p>
        </p:txBody>
      </p:sp>
      <p:sp>
        <p:nvSpPr>
          <p:cNvPr id="39" name="직사각형 38"/>
          <p:cNvSpPr>
            <a:spLocks noChangeAspect="1"/>
          </p:cNvSpPr>
          <p:nvPr/>
        </p:nvSpPr>
        <p:spPr bwMode="auto">
          <a:xfrm>
            <a:off x="1606966" y="5679730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250</a:t>
            </a:r>
          </a:p>
        </p:txBody>
      </p:sp>
      <p:sp>
        <p:nvSpPr>
          <p:cNvPr id="40" name="직사각형 39"/>
          <p:cNvSpPr>
            <a:spLocks noChangeAspect="1"/>
          </p:cNvSpPr>
          <p:nvPr/>
        </p:nvSpPr>
        <p:spPr bwMode="auto">
          <a:xfrm>
            <a:off x="1864990" y="5679730"/>
            <a:ext cx="258024" cy="261344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schemeClr val="bg1"/>
                </a:solidFill>
                <a:latin typeface="Trebuchet MS" pitchFamily="34" charset="0"/>
              </a:rPr>
              <a:t>260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695399" y="6039942"/>
            <a:ext cx="1784095" cy="1934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컬러  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                                         -</a:t>
            </a:r>
          </a:p>
        </p:txBody>
      </p:sp>
      <p:sp>
        <p:nvSpPr>
          <p:cNvPr id="4" name="타원 3"/>
          <p:cNvSpPr/>
          <p:nvPr/>
        </p:nvSpPr>
        <p:spPr>
          <a:xfrm>
            <a:off x="813666" y="6279942"/>
            <a:ext cx="162546" cy="1625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009645" y="6279942"/>
            <a:ext cx="162546" cy="1625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205624" y="6279942"/>
            <a:ext cx="162546" cy="1625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405800" y="6279942"/>
            <a:ext cx="162546" cy="162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601779" y="6279942"/>
            <a:ext cx="162546" cy="1625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797758" y="6279942"/>
            <a:ext cx="162546" cy="16254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993737" y="6279942"/>
            <a:ext cx="162546" cy="1625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Group 90">
            <a:extLst>
              <a:ext uri="{FF2B5EF4-FFF2-40B4-BE49-F238E27FC236}">
                <a16:creationId xmlns:a16="http://schemas.microsoft.com/office/drawing/2014/main" id="{0993FF9B-FAB9-2544-9D93-3174A9FBB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797848"/>
              </p:ext>
            </p:extLst>
          </p:nvPr>
        </p:nvGraphicFramePr>
        <p:xfrm>
          <a:off x="9269501" y="558055"/>
          <a:ext cx="2676438" cy="6172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6988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공통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Filters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속성 영역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세부 속성 영역 모두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Default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펼침 상태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필터 조건 선택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필터 선택 결과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영역 및 상품 리스트에 결과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필터 조건은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AND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조건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스타일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짝수일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가로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단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홀수일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가로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단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전체 가로 사이즈는 가로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단 사이즈 기준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타입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스니커즈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샌들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타입별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표기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스타일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하이탑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미드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플랫폼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로우탑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슬립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사이즈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컬러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어패럴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&amp;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액세서리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어패럴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&amp;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액세서리 타입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티셔츠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&amp;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탑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후디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&amp;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스웻셔츠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팬츠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모자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&amp;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슈레이스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타입별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표기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어패럴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&amp;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액세서리 사이즈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컬러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키즈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타입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스니커즈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샌들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타입별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표기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스타일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하이탑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미드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플랫폼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로우탑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슬립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신발 사이즈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컬러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※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출처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사이트 개편 추가 항목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_v.1.1_190819(190822)_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코멘트 추가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‘D14’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내용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8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*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본 필터 조건 기준은 메뉴 선택 후 노출되는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에 한함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검색결과에서의 필터 영역은 검색 설계 시 제공 예정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178996"/>
                  </a:ext>
                </a:extLst>
              </a:tr>
            </a:tbl>
          </a:graphicData>
        </a:graphic>
      </p:graphicFrame>
      <p:sp>
        <p:nvSpPr>
          <p:cNvPr id="51" name="제목 1">
            <a:extLst>
              <a:ext uri="{FF2B5EF4-FFF2-40B4-BE49-F238E27FC236}">
                <a16:creationId xmlns:a16="http://schemas.microsoft.com/office/drawing/2014/main" id="{D8C58141-E3D3-7241-A3C6-34DAF4FC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A2AA9B-E2E9-EA4E-AB69-05878EEB4B8B}"/>
              </a:ext>
            </a:extLst>
          </p:cNvPr>
          <p:cNvSpPr>
            <a:spLocks noChangeAspect="1"/>
          </p:cNvSpPr>
          <p:nvPr/>
        </p:nvSpPr>
        <p:spPr bwMode="auto">
          <a:xfrm>
            <a:off x="837420" y="4286964"/>
            <a:ext cx="736407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하이탑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C49342C-C20F-A14D-BBD2-334F41511EDA}"/>
              </a:ext>
            </a:extLst>
          </p:cNvPr>
          <p:cNvSpPr>
            <a:spLocks noChangeAspect="1"/>
          </p:cNvSpPr>
          <p:nvPr/>
        </p:nvSpPr>
        <p:spPr bwMode="auto">
          <a:xfrm>
            <a:off x="1572560" y="4286964"/>
            <a:ext cx="736407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미드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93B45B1-15B2-A44F-9D8F-0CC07ABEF56C}"/>
              </a:ext>
            </a:extLst>
          </p:cNvPr>
          <p:cNvSpPr>
            <a:spLocks noChangeAspect="1"/>
          </p:cNvSpPr>
          <p:nvPr/>
        </p:nvSpPr>
        <p:spPr bwMode="auto">
          <a:xfrm>
            <a:off x="837420" y="4647004"/>
            <a:ext cx="736407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플랫폼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5A221D-2E4E-DB4E-94E8-A23F9894C7A7}"/>
              </a:ext>
            </a:extLst>
          </p:cNvPr>
          <p:cNvSpPr>
            <a:spLocks noChangeAspect="1"/>
          </p:cNvSpPr>
          <p:nvPr/>
        </p:nvSpPr>
        <p:spPr bwMode="auto">
          <a:xfrm>
            <a:off x="1572560" y="4647004"/>
            <a:ext cx="736407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로우탑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1BCB22-6EAB-6C4C-A3F2-88D90DFEFFF9}"/>
              </a:ext>
            </a:extLst>
          </p:cNvPr>
          <p:cNvSpPr>
            <a:spLocks noChangeAspect="1"/>
          </p:cNvSpPr>
          <p:nvPr/>
        </p:nvSpPr>
        <p:spPr bwMode="auto">
          <a:xfrm>
            <a:off x="841056" y="5007044"/>
            <a:ext cx="1467911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슬립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2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상품 리스트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695400" y="2888941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1965680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33068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8" name="직사각형 152"/>
          <p:cNvSpPr>
            <a:spLocks noChangeArrowheads="1"/>
          </p:cNvSpPr>
          <p:nvPr/>
        </p:nvSpPr>
        <p:spPr bwMode="auto">
          <a:xfrm>
            <a:off x="5450840" y="3493005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2521553" y="319998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0" name="Group 90">
            <a:extLst>
              <a:ext uri="{FF2B5EF4-FFF2-40B4-BE49-F238E27FC236}">
                <a16:creationId xmlns:a16="http://schemas.microsoft.com/office/drawing/2014/main" id="{2F944A88-4234-D049-BDB1-7200D75D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57291"/>
              </p:ext>
            </p:extLst>
          </p:nvPr>
        </p:nvGraphicFramePr>
        <p:xfrm>
          <a:off x="9269501" y="558055"/>
          <a:ext cx="2676438" cy="7315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3479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노출 영역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Lazyload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제목 1">
            <a:extLst>
              <a:ext uri="{FF2B5EF4-FFF2-40B4-BE49-F238E27FC236}">
                <a16:creationId xmlns:a16="http://schemas.microsoft.com/office/drawing/2014/main" id="{8E151081-003E-BD48-AE62-AC28A3F0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178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74786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695400" y="2888941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1938725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33068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8" name="직사각형 152"/>
          <p:cNvSpPr>
            <a:spLocks noChangeArrowheads="1"/>
          </p:cNvSpPr>
          <p:nvPr/>
        </p:nvSpPr>
        <p:spPr bwMode="auto">
          <a:xfrm>
            <a:off x="5423589" y="3335064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9" name="직사각형 28"/>
          <p:cNvSpPr>
            <a:spLocks noChangeAspect="1"/>
          </p:cNvSpPr>
          <p:nvPr/>
        </p:nvSpPr>
        <p:spPr bwMode="auto">
          <a:xfrm>
            <a:off x="2769664" y="3574606"/>
            <a:ext cx="1311795" cy="15645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4232976" y="3574606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5697810" y="3574606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7162644" y="3574606"/>
            <a:ext cx="1311795" cy="15645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b="1" dirty="0">
                <a:solidFill>
                  <a:schemeClr val="bg1"/>
                </a:solidFill>
                <a:latin typeface="Trebuchet MS" pitchFamily="34" charset="0"/>
              </a:rPr>
              <a:t>SOLD</a:t>
            </a:r>
          </a:p>
          <a:p>
            <a:pPr algn="ctr" eaLnBrk="0" latinLnBrk="0" hangingPunct="0"/>
            <a:r>
              <a:rPr lang="en-US" altLang="ko-KR" sz="900" b="1" dirty="0">
                <a:solidFill>
                  <a:schemeClr val="bg1"/>
                </a:solidFill>
                <a:latin typeface="Trebuchet MS" pitchFamily="34" charset="0"/>
              </a:rPr>
              <a:t>OUT</a:t>
            </a:r>
          </a:p>
        </p:txBody>
      </p:sp>
      <p:sp>
        <p:nvSpPr>
          <p:cNvPr id="3" name="하트 2"/>
          <p:cNvSpPr/>
          <p:nvPr/>
        </p:nvSpPr>
        <p:spPr>
          <a:xfrm>
            <a:off x="2858535" y="3700229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3323555" y="3688819"/>
            <a:ext cx="788459" cy="140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BEST </a:t>
            </a:r>
          </a:p>
        </p:txBody>
      </p:sp>
      <p:sp>
        <p:nvSpPr>
          <p:cNvPr id="39" name="타원 38"/>
          <p:cNvSpPr/>
          <p:nvPr/>
        </p:nvSpPr>
        <p:spPr bwMode="auto">
          <a:xfrm>
            <a:off x="2680965" y="3475296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2720625" y="366676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3598522" y="360902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 bwMode="auto">
          <a:xfrm>
            <a:off x="4232976" y="3763171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3" name="직사각형 152"/>
          <p:cNvSpPr>
            <a:spLocks noChangeArrowheads="1"/>
          </p:cNvSpPr>
          <p:nvPr/>
        </p:nvSpPr>
        <p:spPr bwMode="auto">
          <a:xfrm>
            <a:off x="4716266" y="357460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 flipV="1">
            <a:off x="5375920" y="3574606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5057506" y="390437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767166" y="5182918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4230477" y="5182918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49" name="직사각형 152"/>
          <p:cNvSpPr>
            <a:spLocks noChangeArrowheads="1"/>
          </p:cNvSpPr>
          <p:nvPr/>
        </p:nvSpPr>
        <p:spPr bwMode="auto">
          <a:xfrm>
            <a:off x="5696560" y="5182918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50" name="직사각형 152"/>
          <p:cNvSpPr>
            <a:spLocks noChangeArrowheads="1"/>
          </p:cNvSpPr>
          <p:nvPr/>
        </p:nvSpPr>
        <p:spPr bwMode="auto">
          <a:xfrm>
            <a:off x="7162643" y="5182918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51" name="타원 50"/>
          <p:cNvSpPr/>
          <p:nvPr/>
        </p:nvSpPr>
        <p:spPr bwMode="auto">
          <a:xfrm>
            <a:off x="2625468" y="519459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7581165" y="412175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1" name="Group 90">
            <a:extLst>
              <a:ext uri="{FF2B5EF4-FFF2-40B4-BE49-F238E27FC236}">
                <a16:creationId xmlns:a16="http://schemas.microsoft.com/office/drawing/2014/main" id="{9EB45C71-A284-9C4F-8225-3D69EF17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85161"/>
              </p:ext>
            </p:extLst>
          </p:nvPr>
        </p:nvGraphicFramePr>
        <p:xfrm>
          <a:off x="9269501" y="558056"/>
          <a:ext cx="2676438" cy="5230755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288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Product Img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 담기 버튼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효과 액션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Badge Text(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아님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9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구성요소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secondary badge text,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Promo text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컬럽칩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secondary badge text,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가격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※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출처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사이트 개편 추가 항목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_v.1.1_190819(190822)_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코멘트 추가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‘D19’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내용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default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전체 컬러 수량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+ colors available(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5 colors available)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마우스 오버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초과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초과수량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+ more colors,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+ 5 more colors)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마우스 오버 시 해당 컬러 상품으로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변경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MC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의 경우는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Default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모두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초과수량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＇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표현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+5)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65430"/>
                  </a:ext>
                </a:extLst>
              </a:tr>
              <a:tr h="658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시 처리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overlay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되며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‘SOLD OUT’ 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이미지 영역은 품절이 아닌 경우와 동일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412554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A9E57611-F697-B641-A011-AB7DFF66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C5295BA8-136A-174D-B281-ECF455B30CDB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상품 리스트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553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695400" y="2888941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1932774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15444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29" name="직사각형 28"/>
          <p:cNvSpPr>
            <a:spLocks noChangeAspect="1"/>
          </p:cNvSpPr>
          <p:nvPr/>
        </p:nvSpPr>
        <p:spPr bwMode="auto">
          <a:xfrm>
            <a:off x="2769664" y="3574606"/>
            <a:ext cx="1311795" cy="15645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4" name="직사각형 33"/>
          <p:cNvSpPr>
            <a:spLocks noChangeAspect="1"/>
          </p:cNvSpPr>
          <p:nvPr/>
        </p:nvSpPr>
        <p:spPr bwMode="auto">
          <a:xfrm>
            <a:off x="4232976" y="3574606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 bwMode="auto">
          <a:xfrm>
            <a:off x="5697810" y="3574606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 bwMode="auto">
          <a:xfrm>
            <a:off x="7162644" y="3574605"/>
            <a:ext cx="1311795" cy="24196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" name="하트 2"/>
          <p:cNvSpPr/>
          <p:nvPr/>
        </p:nvSpPr>
        <p:spPr>
          <a:xfrm>
            <a:off x="2858535" y="3700229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3323555" y="3688819"/>
            <a:ext cx="788459" cy="140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BEST</a:t>
            </a:r>
          </a:p>
        </p:txBody>
      </p:sp>
      <p:cxnSp>
        <p:nvCxnSpPr>
          <p:cNvPr id="42" name="직선 연결선 41"/>
          <p:cNvCxnSpPr/>
          <p:nvPr/>
        </p:nvCxnSpPr>
        <p:spPr bwMode="auto">
          <a:xfrm>
            <a:off x="4232976" y="3763171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3" name="직사각형 152"/>
          <p:cNvSpPr>
            <a:spLocks noChangeArrowheads="1"/>
          </p:cNvSpPr>
          <p:nvPr/>
        </p:nvSpPr>
        <p:spPr bwMode="auto">
          <a:xfrm>
            <a:off x="4716266" y="357460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 bwMode="auto">
          <a:xfrm flipV="1">
            <a:off x="5375920" y="3574606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5" name="직사각형 152"/>
          <p:cNvSpPr>
            <a:spLocks noChangeArrowheads="1"/>
          </p:cNvSpPr>
          <p:nvPr/>
        </p:nvSpPr>
        <p:spPr bwMode="auto">
          <a:xfrm>
            <a:off x="5057506" y="390437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7" name="직사각형 152"/>
          <p:cNvSpPr>
            <a:spLocks noChangeArrowheads="1"/>
          </p:cNvSpPr>
          <p:nvPr/>
        </p:nvSpPr>
        <p:spPr bwMode="auto">
          <a:xfrm>
            <a:off x="2767166" y="5182918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48" name="직사각형 152"/>
          <p:cNvSpPr>
            <a:spLocks noChangeArrowheads="1"/>
          </p:cNvSpPr>
          <p:nvPr/>
        </p:nvSpPr>
        <p:spPr bwMode="auto">
          <a:xfrm>
            <a:off x="4230477" y="5182918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49" name="직사각형 152"/>
          <p:cNvSpPr>
            <a:spLocks noChangeArrowheads="1"/>
          </p:cNvSpPr>
          <p:nvPr/>
        </p:nvSpPr>
        <p:spPr bwMode="auto">
          <a:xfrm>
            <a:off x="5696560" y="5182918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67" name="타원 66"/>
          <p:cNvSpPr/>
          <p:nvPr/>
        </p:nvSpPr>
        <p:spPr bwMode="auto">
          <a:xfrm>
            <a:off x="7496563" y="412175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60" name="직선 연결선 59"/>
          <p:cNvCxnSpPr/>
          <p:nvPr/>
        </p:nvCxnSpPr>
        <p:spPr bwMode="auto">
          <a:xfrm>
            <a:off x="7162644" y="3763171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1" name="직사각형 152"/>
          <p:cNvSpPr>
            <a:spLocks noChangeArrowheads="1"/>
          </p:cNvSpPr>
          <p:nvPr/>
        </p:nvSpPr>
        <p:spPr bwMode="auto">
          <a:xfrm>
            <a:off x="7645934" y="357460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2" name="직선 연결선 71"/>
          <p:cNvCxnSpPr/>
          <p:nvPr/>
        </p:nvCxnSpPr>
        <p:spPr bwMode="auto">
          <a:xfrm flipV="1">
            <a:off x="8275033" y="3574606"/>
            <a:ext cx="0" cy="24196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3" name="직사각형 152"/>
          <p:cNvSpPr>
            <a:spLocks noChangeArrowheads="1"/>
          </p:cNvSpPr>
          <p:nvPr/>
        </p:nvSpPr>
        <p:spPr bwMode="auto">
          <a:xfrm>
            <a:off x="7956619" y="390437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464px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4" name="제목 1"/>
          <p:cNvSpPr txBox="1">
            <a:spLocks/>
          </p:cNvSpPr>
          <p:nvPr/>
        </p:nvSpPr>
        <p:spPr>
          <a:xfrm>
            <a:off x="7202689" y="5634245"/>
            <a:ext cx="1056336" cy="2898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THE CONVERSE</a:t>
            </a:r>
          </a:p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ARCHIVES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E876031-F481-F143-BB34-3EC5AFC6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graphicFrame>
        <p:nvGraphicFramePr>
          <p:cNvPr id="76" name="Group 90">
            <a:extLst>
              <a:ext uri="{FF2B5EF4-FFF2-40B4-BE49-F238E27FC236}">
                <a16:creationId xmlns:a16="http://schemas.microsoft.com/office/drawing/2014/main" id="{FAEFEF51-CCA4-284F-B742-BDE57C349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839574"/>
              </p:ext>
            </p:extLst>
          </p:nvPr>
        </p:nvGraphicFramePr>
        <p:xfrm>
          <a:off x="9269501" y="558055"/>
          <a:ext cx="2676438" cy="23774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6988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Banner Img / Text / 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영역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##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배너 컨텐츠 노출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##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이미지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번째 배너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video.js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/ 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이미지 추가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번째 배너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video.js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/ 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3.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이미지 추가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번째 배너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video.js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※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배너 컨텐츠 노출은 ①전체 상품 카테고리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②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인기상품순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정렬조건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상태의 초기 접속상태에서만 적용됨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모든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필터조건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비노출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(PC, MC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공통적용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7" name="직사각형 152">
            <a:extLst>
              <a:ext uri="{FF2B5EF4-FFF2-40B4-BE49-F238E27FC236}">
                <a16:creationId xmlns:a16="http://schemas.microsoft.com/office/drawing/2014/main" id="{9950FF9E-A92C-CC45-A898-C6A1F4B49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589" y="3335064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8BEA837A-A616-0644-885D-9CA44EA518B9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상품 리스트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배너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6716C-BA63-D244-B047-5F20DAAB8564}"/>
              </a:ext>
            </a:extLst>
          </p:cNvPr>
          <p:cNvSpPr txBox="1"/>
          <p:nvPr/>
        </p:nvSpPr>
        <p:spPr>
          <a:xfrm>
            <a:off x="-939800" y="5850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8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74786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graphicFrame>
        <p:nvGraphicFramePr>
          <p:cNvPr id="71" name="Group 90">
            <a:extLst>
              <a:ext uri="{FF2B5EF4-FFF2-40B4-BE49-F238E27FC236}">
                <a16:creationId xmlns:a16="http://schemas.microsoft.com/office/drawing/2014/main" id="{9EB45C71-A284-9C4F-8225-3D69EF174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64116"/>
              </p:ext>
            </p:extLst>
          </p:nvPr>
        </p:nvGraphicFramePr>
        <p:xfrm>
          <a:off x="9269501" y="558056"/>
          <a:ext cx="2676438" cy="17830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CA_010200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288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키워드 결과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Admin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을 통한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인기검색어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설정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Admin&gt;Catalog&gt;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중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①인기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지정 여부의 값이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‘Yes’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 경우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②검색 횟수가 높은 순으로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Site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에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&gt;1:1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문의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782886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A9E57611-F697-B641-A011-AB7DFF66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C5295BA8-136A-174D-B281-ECF455B30CDB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상품 리스트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검색결과 없을 시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52" name="Group 1480">
            <a:extLst>
              <a:ext uri="{FF2B5EF4-FFF2-40B4-BE49-F238E27FC236}">
                <a16:creationId xmlns:a16="http://schemas.microsoft.com/office/drawing/2014/main" id="{43CCFE92-79C9-2A4A-AD16-DED753D27B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555757"/>
              </p:ext>
            </p:extLst>
          </p:nvPr>
        </p:nvGraphicFramePr>
        <p:xfrm>
          <a:off x="11271575" y="192389"/>
          <a:ext cx="673693" cy="233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v0.3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31EC9220-7DB2-5743-B00C-BF2DD0A0F114}"/>
              </a:ext>
            </a:extLst>
          </p:cNvPr>
          <p:cNvSpPr>
            <a:spLocks noChangeAspect="1"/>
          </p:cNvSpPr>
          <p:nvPr/>
        </p:nvSpPr>
        <p:spPr bwMode="auto">
          <a:xfrm>
            <a:off x="695400" y="1873859"/>
            <a:ext cx="8010890" cy="440935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aphicFrame>
        <p:nvGraphicFramePr>
          <p:cNvPr id="13" name="Group 1480">
            <a:extLst>
              <a:ext uri="{FF2B5EF4-FFF2-40B4-BE49-F238E27FC236}">
                <a16:creationId xmlns:a16="http://schemas.microsoft.com/office/drawing/2014/main" id="{EAB16A91-3068-284E-B0D9-F540F187D3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394718"/>
              </p:ext>
            </p:extLst>
          </p:nvPr>
        </p:nvGraphicFramePr>
        <p:xfrm>
          <a:off x="10686510" y="186896"/>
          <a:ext cx="673693" cy="233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v0.4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F578366-51F0-6D49-82C6-DB46BCA654E3}"/>
              </a:ext>
            </a:extLst>
          </p:cNvPr>
          <p:cNvSpPr/>
          <p:nvPr/>
        </p:nvSpPr>
        <p:spPr>
          <a:xfrm>
            <a:off x="1280465" y="3596033"/>
            <a:ext cx="6750750" cy="1062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152">
            <a:extLst>
              <a:ext uri="{FF2B5EF4-FFF2-40B4-BE49-F238E27FC236}">
                <a16:creationId xmlns:a16="http://schemas.microsoft.com/office/drawing/2014/main" id="{69B52AD2-AC17-4840-A5C7-37D385FD7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914" y="2923858"/>
            <a:ext cx="538386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sz="2000" dirty="0">
                <a:latin typeface="Trebuchet MS" pitchFamily="34" charset="0"/>
              </a:rPr>
              <a:t>‘</a:t>
            </a:r>
            <a:r>
              <a:rPr lang="ko-KR" altLang="en-US" sz="2000" dirty="0">
                <a:latin typeface="Trebuchet MS" pitchFamily="34" charset="0"/>
              </a:rPr>
              <a:t> </a:t>
            </a:r>
            <a:r>
              <a:rPr lang="ko-KR" altLang="en-US" sz="2000" b="1" dirty="0" err="1">
                <a:latin typeface="Trebuchet MS" pitchFamily="34" charset="0"/>
              </a:rPr>
              <a:t>검색어</a:t>
            </a:r>
            <a:r>
              <a:rPr lang="ko-KR" altLang="en-US" sz="2000" dirty="0">
                <a:latin typeface="Trebuchet MS" pitchFamily="34" charset="0"/>
              </a:rPr>
              <a:t> </a:t>
            </a:r>
            <a:r>
              <a:rPr lang="en-US" altLang="ko-KR" sz="2000" dirty="0">
                <a:latin typeface="Trebuchet MS" pitchFamily="34" charset="0"/>
              </a:rPr>
              <a:t>‘ </a:t>
            </a:r>
            <a:r>
              <a:rPr lang="ko-KR" altLang="en-US" sz="2000" dirty="0">
                <a:latin typeface="Trebuchet MS" pitchFamily="34" charset="0"/>
              </a:rPr>
              <a:t>에 대한 일치하는 정보가 없습니다</a:t>
            </a:r>
            <a:r>
              <a:rPr lang="en-US" altLang="ko-KR" sz="2000" dirty="0">
                <a:latin typeface="Trebuchet MS" pitchFamily="34" charset="0"/>
              </a:rPr>
              <a:t>.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8" name="직사각형 152">
            <a:extLst>
              <a:ext uri="{FF2B5EF4-FFF2-40B4-BE49-F238E27FC236}">
                <a16:creationId xmlns:a16="http://schemas.microsoft.com/office/drawing/2014/main" id="{D8FC438B-9730-6043-815D-78E4E7CC7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0" y="3686767"/>
            <a:ext cx="7125572" cy="31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sz="1600" b="1" dirty="0">
                <a:latin typeface="Trebuchet MS" pitchFamily="34" charset="0"/>
              </a:rPr>
              <a:t>[</a:t>
            </a:r>
            <a:r>
              <a:rPr lang="ko-KR" altLang="en-US" sz="1600" b="1" dirty="0" err="1">
                <a:latin typeface="Trebuchet MS" pitchFamily="34" charset="0"/>
              </a:rPr>
              <a:t>인기검색어</a:t>
            </a:r>
            <a:r>
              <a:rPr lang="en-US" altLang="ko-KR" sz="1600" b="1" dirty="0">
                <a:latin typeface="Trebuchet MS" pitchFamily="34" charset="0"/>
              </a:rPr>
              <a:t>]</a:t>
            </a:r>
            <a:r>
              <a:rPr lang="ko-KR" altLang="en-US" sz="1600" dirty="0">
                <a:latin typeface="Trebuchet MS" pitchFamily="34" charset="0"/>
              </a:rPr>
              <a:t>  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척테일러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,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클래식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,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원스타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,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원스타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한별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,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빈티지캔버스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DC60F95-CEB2-6646-8BF0-B19BE05815F2}"/>
              </a:ext>
            </a:extLst>
          </p:cNvPr>
          <p:cNvSpPr/>
          <p:nvPr/>
        </p:nvSpPr>
        <p:spPr bwMode="auto">
          <a:xfrm>
            <a:off x="1482698" y="354877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4" name="Group 1480">
            <a:extLst>
              <a:ext uri="{FF2B5EF4-FFF2-40B4-BE49-F238E27FC236}">
                <a16:creationId xmlns:a16="http://schemas.microsoft.com/office/drawing/2014/main" id="{3047B38E-DD59-5D4E-AEF3-29B9914F54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9647054"/>
              </p:ext>
            </p:extLst>
          </p:nvPr>
        </p:nvGraphicFramePr>
        <p:xfrm>
          <a:off x="1539017" y="4232325"/>
          <a:ext cx="673693" cy="233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문안추가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  <p:graphicFrame>
        <p:nvGraphicFramePr>
          <p:cNvPr id="15" name="Group 1480">
            <a:extLst>
              <a:ext uri="{FF2B5EF4-FFF2-40B4-BE49-F238E27FC236}">
                <a16:creationId xmlns:a16="http://schemas.microsoft.com/office/drawing/2014/main" id="{F7CC2D66-6681-884E-8A99-83E176C2E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352122"/>
              </p:ext>
            </p:extLst>
          </p:nvPr>
        </p:nvGraphicFramePr>
        <p:xfrm>
          <a:off x="2422329" y="2749944"/>
          <a:ext cx="673693" cy="233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검색어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’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D49FB9-02D2-D74D-9FA3-C4E9DF3EE4C2}"/>
              </a:ext>
            </a:extLst>
          </p:cNvPr>
          <p:cNvSpPr/>
          <p:nvPr/>
        </p:nvSpPr>
        <p:spPr>
          <a:xfrm>
            <a:off x="2042840" y="4200446"/>
            <a:ext cx="5480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60606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다른 </a:t>
            </a:r>
            <a:r>
              <a:rPr lang="ko-KR" altLang="en-US" dirty="0" err="1">
                <a:solidFill>
                  <a:srgbClr val="60606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검색어를</a:t>
            </a:r>
            <a:r>
              <a:rPr lang="ko-KR" altLang="en-US" dirty="0">
                <a:solidFill>
                  <a:srgbClr val="60606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입력하시거나 철자와 띄어쓰기를 확인해 보세요</a:t>
            </a:r>
            <a:r>
              <a:rPr lang="en-US" altLang="ko-KR" dirty="0">
                <a:solidFill>
                  <a:srgbClr val="606060"/>
                </a:solidFill>
                <a:latin typeface="맑은 고딕" panose="020B0503020000020004" pitchFamily="34" charset="-127"/>
              </a:rPr>
              <a:t>.</a:t>
            </a:r>
            <a:endParaRPr lang="ko-KR" altLang="en-US" dirty="0"/>
          </a:p>
        </p:txBody>
      </p:sp>
      <p:sp>
        <p:nvSpPr>
          <p:cNvPr id="18" name="직사각형 152">
            <a:extLst>
              <a:ext uri="{FF2B5EF4-FFF2-40B4-BE49-F238E27FC236}">
                <a16:creationId xmlns:a16="http://schemas.microsoft.com/office/drawing/2014/main" id="{C84C48B7-8C70-9C4F-B98C-01497667F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100" y="4892125"/>
            <a:ext cx="5480252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찾으시던 정보가 아닌가요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?</a:t>
            </a:r>
          </a:p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고객센터를 통해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문의주시면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친절히 상담해드리겠습니다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.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95D810-3CCB-3843-B5F1-96B3AC1AAAAC}"/>
              </a:ext>
            </a:extLst>
          </p:cNvPr>
          <p:cNvSpPr/>
          <p:nvPr/>
        </p:nvSpPr>
        <p:spPr>
          <a:xfrm>
            <a:off x="4156736" y="5490933"/>
            <a:ext cx="1035115" cy="284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1:1</a:t>
            </a:r>
            <a:r>
              <a:rPr lang="ko-KR" altLang="en-US" sz="1000" b="1" dirty="0">
                <a:solidFill>
                  <a:schemeClr val="bg1"/>
                </a:solidFill>
              </a:rPr>
              <a:t> 문의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3CD4B8-7E36-7A49-96A2-2A51C801A216}"/>
              </a:ext>
            </a:extLst>
          </p:cNvPr>
          <p:cNvSpPr/>
          <p:nvPr/>
        </p:nvSpPr>
        <p:spPr bwMode="auto">
          <a:xfrm>
            <a:off x="4031614" y="5426114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22" name="Group 1480">
            <a:extLst>
              <a:ext uri="{FF2B5EF4-FFF2-40B4-BE49-F238E27FC236}">
                <a16:creationId xmlns:a16="http://schemas.microsoft.com/office/drawing/2014/main" id="{856022FD-ABEE-064D-A5C5-C884D66C6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3511508"/>
              </p:ext>
            </p:extLst>
          </p:nvPr>
        </p:nvGraphicFramePr>
        <p:xfrm>
          <a:off x="1711125" y="5061566"/>
          <a:ext cx="972552" cy="365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2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문안 </a:t>
                      </a:r>
                      <a:endParaRPr lang="en-US" altLang="ko-KR" sz="9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및 버튼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90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Layout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2710021" y="1290924"/>
            <a:ext cx="3510390" cy="24786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2710021" y="1538789"/>
            <a:ext cx="35103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3250081" y="2303875"/>
            <a:ext cx="2970329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2710022" y="2303875"/>
            <a:ext cx="54006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710020" y="2663914"/>
            <a:ext cx="3510390" cy="373541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PLP(M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graphicFrame>
        <p:nvGraphicFramePr>
          <p:cNvPr id="35" name="Group 90">
            <a:extLst>
              <a:ext uri="{FF2B5EF4-FFF2-40B4-BE49-F238E27FC236}">
                <a16:creationId xmlns:a16="http://schemas.microsoft.com/office/drawing/2014/main" id="{79C7E407-2680-3B43-8A6D-E3C0E8B3F5D4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2286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76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4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642522"/>
              </p:ext>
            </p:extLst>
          </p:nvPr>
        </p:nvGraphicFramePr>
        <p:xfrm>
          <a:off x="253508" y="494928"/>
          <a:ext cx="11692431" cy="25818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v0.1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2019.09.18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신규 작성 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홍태원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2019.09.18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필터 조건에 따른 하위 속성 값</a:t>
                      </a:r>
                      <a:r>
                        <a:rPr lang="en-US" altLang="ko-KR" sz="900" dirty="0"/>
                        <a:t>(value)</a:t>
                      </a:r>
                      <a:r>
                        <a:rPr lang="ko-KR" altLang="en-US" sz="900" dirty="0"/>
                        <a:t> 추가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제공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강수재 </a:t>
                      </a:r>
                      <a:r>
                        <a:rPr lang="en-US" altLang="ko-KR" sz="900" dirty="0"/>
                        <a:t>K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홍태원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V0.3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2019.10.08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검색결과 없을 시 화면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458849"/>
                  </a:ext>
                </a:extLst>
              </a:tr>
              <a:tr h="23398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V0.4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2019.10.10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[</a:t>
                      </a:r>
                      <a:r>
                        <a:rPr lang="ko-KR" altLang="en-US" sz="900" dirty="0"/>
                        <a:t>검색결과 없음 화면</a:t>
                      </a:r>
                      <a:r>
                        <a:rPr lang="en-US" altLang="ko-KR" sz="900" dirty="0"/>
                        <a:t>]</a:t>
                      </a:r>
                    </a:p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 err="1"/>
                        <a:t>검색어</a:t>
                      </a:r>
                      <a:r>
                        <a:rPr lang="ko-KR" altLang="en-US" sz="900" dirty="0"/>
                        <a:t> 표기 시</a:t>
                      </a:r>
                      <a:endParaRPr lang="en-US" altLang="ko-KR" sz="900" dirty="0"/>
                    </a:p>
                    <a:p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기존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 ＂</a:t>
                      </a:r>
                      <a:r>
                        <a:rPr lang="ko-KR" altLang="en-US" sz="900" dirty="0" err="1"/>
                        <a:t>검색어</a:t>
                      </a:r>
                      <a:r>
                        <a:rPr lang="en-US" altLang="ko-KR" sz="900" dirty="0"/>
                        <a:t>”</a:t>
                      </a:r>
                    </a:p>
                    <a:p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변경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‘</a:t>
                      </a:r>
                      <a:r>
                        <a:rPr lang="ko-KR" altLang="en-US" sz="900" dirty="0" err="1"/>
                        <a:t>검색어</a:t>
                      </a:r>
                      <a:r>
                        <a:rPr lang="en-US" altLang="ko-KR" sz="900" dirty="0"/>
                        <a:t>’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82977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[</a:t>
                      </a:r>
                      <a:r>
                        <a:rPr lang="ko-KR" altLang="en-US" sz="900" dirty="0"/>
                        <a:t>검색결과 없음 화면</a:t>
                      </a:r>
                      <a:r>
                        <a:rPr lang="en-US" altLang="ko-KR" sz="900" dirty="0"/>
                        <a:t>]</a:t>
                      </a:r>
                    </a:p>
                    <a:p>
                      <a:r>
                        <a:rPr lang="en-US" altLang="ko-KR" sz="900" dirty="0"/>
                        <a:t>2.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문안추가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+mn-ea"/>
                        </a:rPr>
                        <a:t>다른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+mn-ea"/>
                        </a:rPr>
                        <a:t>검색어를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  <a:ea typeface="+mn-ea"/>
                        </a:rPr>
                        <a:t> 입력하시거나 철자와 띄어쓰기를 확인해 보세요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34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찾으시던 정보가 아닌가요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고객센터를 통해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문의주시면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친절히 상담해드리겠습니다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391650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[</a:t>
                      </a:r>
                      <a:r>
                        <a:rPr lang="ko-KR" altLang="en-US" sz="900" dirty="0"/>
                        <a:t>검색결과 없음 화면</a:t>
                      </a:r>
                      <a:r>
                        <a:rPr lang="en-US" altLang="ko-KR" sz="900" dirty="0"/>
                        <a:t>]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문의 버튼 추가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902821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46911"/>
          </a:xfr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Revision History</a:t>
            </a:r>
            <a:endParaRPr lang="ko-KR" altLang="ko-KR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550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</a:rPr>
              <a:t>Breadcrumb</a:t>
            </a:r>
            <a:endParaRPr kumimoji="0"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2710021" y="1290924"/>
            <a:ext cx="3510390" cy="247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2710021" y="1538789"/>
            <a:ext cx="35103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3250081" y="2303875"/>
            <a:ext cx="2970329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2710022" y="2303875"/>
            <a:ext cx="54006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710020" y="2663914"/>
            <a:ext cx="3510390" cy="373541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PLP(M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BEEAA94-9DBF-2C4C-85C4-F1E82C4A837D}"/>
              </a:ext>
            </a:extLst>
          </p:cNvPr>
          <p:cNvSpPr txBox="1">
            <a:spLocks/>
          </p:cNvSpPr>
          <p:nvPr/>
        </p:nvSpPr>
        <p:spPr>
          <a:xfrm>
            <a:off x="2717389" y="1292407"/>
            <a:ext cx="2346178" cy="25360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Home / </a:t>
            </a: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신발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/ </a:t>
            </a:r>
            <a:r>
              <a:rPr kumimoji="0" lang="ko-KR" altLang="en-US" sz="800" b="1" dirty="0" err="1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척테일러</a:t>
            </a:r>
            <a:endParaRPr kumimoji="0" lang="ko-KR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graphicFrame>
        <p:nvGraphicFramePr>
          <p:cNvPr id="15" name="Group 90">
            <a:extLst>
              <a:ext uri="{FF2B5EF4-FFF2-40B4-BE49-F238E27FC236}">
                <a16:creationId xmlns:a16="http://schemas.microsoft.com/office/drawing/2014/main" id="{644D049B-0ADD-4E48-9AE8-1FBFB66ED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435617"/>
              </p:ext>
            </p:extLst>
          </p:nvPr>
        </p:nvGraphicFramePr>
        <p:xfrm>
          <a:off x="9269501" y="558055"/>
          <a:ext cx="2676438" cy="5943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266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Breadcrumb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규칙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Home /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중메뉴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40C1E3B7-1470-5545-8841-50AE23000B2B}"/>
              </a:ext>
            </a:extLst>
          </p:cNvPr>
          <p:cNvSpPr/>
          <p:nvPr/>
        </p:nvSpPr>
        <p:spPr bwMode="auto">
          <a:xfrm>
            <a:off x="2644999" y="1238510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9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</a:rPr>
              <a:t>상단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</a:rPr>
              <a:t>빅배너</a:t>
            </a:r>
            <a:endParaRPr kumimoji="0"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2710021" y="1290924"/>
            <a:ext cx="3510390" cy="24786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2710021" y="1538789"/>
            <a:ext cx="3510390" cy="7650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3250081" y="2303875"/>
            <a:ext cx="2970329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2710022" y="2303875"/>
            <a:ext cx="54006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710020" y="2663914"/>
            <a:ext cx="3510390" cy="373541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PLP(M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graphicFrame>
        <p:nvGraphicFramePr>
          <p:cNvPr id="15" name="Group 90">
            <a:extLst>
              <a:ext uri="{FF2B5EF4-FFF2-40B4-BE49-F238E27FC236}">
                <a16:creationId xmlns:a16="http://schemas.microsoft.com/office/drawing/2014/main" id="{644D049B-0ADD-4E48-9AE8-1FBFB66ED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497927"/>
              </p:ext>
            </p:extLst>
          </p:nvPr>
        </p:nvGraphicFramePr>
        <p:xfrm>
          <a:off x="9269501" y="558055"/>
          <a:ext cx="2676438" cy="12801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7845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img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 link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url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지정 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About Converse&gt;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컨버스에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대하여 화면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url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PC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의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빅배너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영역에 사용되는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Button 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PC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img, MC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별도 등록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40C1E3B7-1470-5545-8841-50AE23000B2B}"/>
              </a:ext>
            </a:extLst>
          </p:cNvPr>
          <p:cNvSpPr/>
          <p:nvPr/>
        </p:nvSpPr>
        <p:spPr bwMode="auto">
          <a:xfrm>
            <a:off x="2625468" y="1754048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2901BD0-1CF6-724B-9E2B-B4C39F640972}"/>
              </a:ext>
            </a:extLst>
          </p:cNvPr>
          <p:cNvSpPr txBox="1">
            <a:spLocks/>
          </p:cNvSpPr>
          <p:nvPr/>
        </p:nvSpPr>
        <p:spPr>
          <a:xfrm>
            <a:off x="3935801" y="1770399"/>
            <a:ext cx="1058828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4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CHUCK 70</a:t>
            </a:r>
          </a:p>
        </p:txBody>
      </p:sp>
    </p:spTree>
    <p:extLst>
      <p:ext uri="{BB962C8B-B14F-4D97-AF65-F5344CB8AC3E}">
        <p14:creationId xmlns:p14="http://schemas.microsoft.com/office/powerpoint/2010/main" val="603141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필터조건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타이틀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942664" y="1290924"/>
            <a:ext cx="3510390" cy="24786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942664" y="1538789"/>
            <a:ext cx="35103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1482724" y="2303875"/>
            <a:ext cx="2970329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942665" y="2303875"/>
            <a:ext cx="54006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942663" y="2663914"/>
            <a:ext cx="3510390" cy="373541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PLP(M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graphicFrame>
        <p:nvGraphicFramePr>
          <p:cNvPr id="12" name="Group 90">
            <a:extLst>
              <a:ext uri="{FF2B5EF4-FFF2-40B4-BE49-F238E27FC236}">
                <a16:creationId xmlns:a16="http://schemas.microsoft.com/office/drawing/2014/main" id="{010429EF-55F9-3442-B987-7B3CD3741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80517"/>
              </p:ext>
            </p:extLst>
          </p:nvPr>
        </p:nvGraphicFramePr>
        <p:xfrm>
          <a:off x="9269501" y="558055"/>
          <a:ext cx="2676438" cy="34290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필터 조건이 화면 아래서 위로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플로팅되어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별도 레이어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Default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닫힘 상태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공통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필터 조건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On/Off(On color : #000)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Default : Off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이벤트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On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필터 조건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개 선택 시마다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펼쳐짐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기 선택되어 펼쳐진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필터조건이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추가로 선택하는 필터조건으로 인해 닫혀지지 않음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999887"/>
                  </a:ext>
                </a:extLst>
              </a:tr>
              <a:tr h="175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필터결과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보기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기 선택된 조건의 결과를 상품 리스트 화면에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317194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정렬 조건 펼침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448013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*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본 필터 조건 기준은 메뉴 선택 후 노출되는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에 한함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검색결과에서의 필터 영역은 검색 설계 시 제공 예정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6988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0CFC8D-16F6-504C-A52D-B71C8E784533}"/>
              </a:ext>
            </a:extLst>
          </p:cNvPr>
          <p:cNvSpPr>
            <a:spLocks noChangeAspect="1"/>
          </p:cNvSpPr>
          <p:nvPr/>
        </p:nvSpPr>
        <p:spPr bwMode="auto">
          <a:xfrm>
            <a:off x="5014253" y="104795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E69CC71-47BF-A44A-BBE9-2931685728C7}"/>
              </a:ext>
            </a:extLst>
          </p:cNvPr>
          <p:cNvSpPr txBox="1">
            <a:spLocks/>
          </p:cNvSpPr>
          <p:nvPr/>
        </p:nvSpPr>
        <p:spPr>
          <a:xfrm>
            <a:off x="467429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필터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Layout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FBE80C-7392-AB4A-8D92-BE02C1A84ACB}"/>
              </a:ext>
            </a:extLst>
          </p:cNvPr>
          <p:cNvGrpSpPr/>
          <p:nvPr/>
        </p:nvGrpSpPr>
        <p:grpSpPr>
          <a:xfrm>
            <a:off x="1146194" y="2419543"/>
            <a:ext cx="142178" cy="152839"/>
            <a:chOff x="2135560" y="2491997"/>
            <a:chExt cx="142178" cy="1528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AEE1600-A084-3B45-9D49-432AC84AF5B5}"/>
                </a:ext>
              </a:extLst>
            </p:cNvPr>
            <p:cNvGrpSpPr/>
            <p:nvPr/>
          </p:nvGrpSpPr>
          <p:grpSpPr>
            <a:xfrm>
              <a:off x="2135560" y="2491997"/>
              <a:ext cx="142178" cy="73805"/>
              <a:chOff x="2135560" y="2491997"/>
              <a:chExt cx="142178" cy="73805"/>
            </a:xfrm>
          </p:grpSpPr>
          <p:cxnSp>
            <p:nvCxnSpPr>
              <p:cNvPr id="20" name="직선 연결선 3">
                <a:extLst>
                  <a:ext uri="{FF2B5EF4-FFF2-40B4-BE49-F238E27FC236}">
                    <a16:creationId xmlns:a16="http://schemas.microsoft.com/office/drawing/2014/main" id="{45C25728-69EF-3B45-8DB9-0B4EC08FBDC1}"/>
                  </a:ext>
                </a:extLst>
              </p:cNvPr>
              <p:cNvCxnSpPr/>
              <p:nvPr/>
            </p:nvCxnSpPr>
            <p:spPr>
              <a:xfrm>
                <a:off x="2135560" y="2528900"/>
                <a:ext cx="14217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31">
                <a:extLst>
                  <a:ext uri="{FF2B5EF4-FFF2-40B4-BE49-F238E27FC236}">
                    <a16:creationId xmlns:a16="http://schemas.microsoft.com/office/drawing/2014/main" id="{7EFE9277-FB9C-BB4D-BF51-4B201202113B}"/>
                  </a:ext>
                </a:extLst>
              </p:cNvPr>
              <p:cNvCxnSpPr/>
              <p:nvPr/>
            </p:nvCxnSpPr>
            <p:spPr>
              <a:xfrm>
                <a:off x="2180565" y="2491997"/>
                <a:ext cx="0" cy="7380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60E7A9-7017-8648-A002-EAEEA4DF33D3}"/>
                </a:ext>
              </a:extLst>
            </p:cNvPr>
            <p:cNvGrpSpPr/>
            <p:nvPr/>
          </p:nvGrpSpPr>
          <p:grpSpPr>
            <a:xfrm flipH="1" flipV="1">
              <a:off x="2135560" y="2571031"/>
              <a:ext cx="142178" cy="73805"/>
              <a:chOff x="2135560" y="2491997"/>
              <a:chExt cx="142178" cy="73805"/>
            </a:xfrm>
          </p:grpSpPr>
          <p:cxnSp>
            <p:nvCxnSpPr>
              <p:cNvPr id="18" name="직선 연결선 35">
                <a:extLst>
                  <a:ext uri="{FF2B5EF4-FFF2-40B4-BE49-F238E27FC236}">
                    <a16:creationId xmlns:a16="http://schemas.microsoft.com/office/drawing/2014/main" id="{CD821183-E6BD-1644-BA1F-B01BB221D63A}"/>
                  </a:ext>
                </a:extLst>
              </p:cNvPr>
              <p:cNvCxnSpPr/>
              <p:nvPr/>
            </p:nvCxnSpPr>
            <p:spPr>
              <a:xfrm>
                <a:off x="2135560" y="2528900"/>
                <a:ext cx="14217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37">
                <a:extLst>
                  <a:ext uri="{FF2B5EF4-FFF2-40B4-BE49-F238E27FC236}">
                    <a16:creationId xmlns:a16="http://schemas.microsoft.com/office/drawing/2014/main" id="{418FF4A5-2499-5A4F-80A1-056491D5136D}"/>
                  </a:ext>
                </a:extLst>
              </p:cNvPr>
              <p:cNvCxnSpPr/>
              <p:nvPr/>
            </p:nvCxnSpPr>
            <p:spPr>
              <a:xfrm>
                <a:off x="2180565" y="2491997"/>
                <a:ext cx="0" cy="7380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A02DF8F7-97E0-2B4F-82A2-D5E3B694F48F}"/>
              </a:ext>
            </a:extLst>
          </p:cNvPr>
          <p:cNvSpPr/>
          <p:nvPr/>
        </p:nvSpPr>
        <p:spPr bwMode="auto">
          <a:xfrm>
            <a:off x="879443" y="228103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DAB97E-3F06-F649-BA1E-4AAD1493E0BF}"/>
              </a:ext>
            </a:extLst>
          </p:cNvPr>
          <p:cNvSpPr>
            <a:spLocks noChangeAspect="1"/>
          </p:cNvSpPr>
          <p:nvPr/>
        </p:nvSpPr>
        <p:spPr bwMode="auto">
          <a:xfrm>
            <a:off x="5014253" y="1047954"/>
            <a:ext cx="3510390" cy="40130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D18EA98-DEA7-7343-BFF1-15F97525F78A}"/>
              </a:ext>
            </a:extLst>
          </p:cNvPr>
          <p:cNvSpPr txBox="1">
            <a:spLocks/>
          </p:cNvSpPr>
          <p:nvPr/>
        </p:nvSpPr>
        <p:spPr>
          <a:xfrm>
            <a:off x="8135698" y="1087459"/>
            <a:ext cx="329475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400" b="1" dirty="0">
                <a:latin typeface="Trebuchet MS" panose="020B0603020202020204" pitchFamily="34" charset="0"/>
                <a:ea typeface="+mn-ea"/>
              </a:rPr>
              <a:t>X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8562D6-BFB9-EB47-A20F-83054993E006}"/>
              </a:ext>
            </a:extLst>
          </p:cNvPr>
          <p:cNvSpPr>
            <a:spLocks noChangeAspect="1"/>
          </p:cNvSpPr>
          <p:nvPr/>
        </p:nvSpPr>
        <p:spPr bwMode="auto">
          <a:xfrm>
            <a:off x="5014253" y="1449262"/>
            <a:ext cx="3510390" cy="40130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i="1" dirty="0">
                <a:latin typeface="Trebuchet MS" pitchFamily="34" charset="0"/>
              </a:rPr>
              <a:t> 정렬 조건</a:t>
            </a:r>
            <a:endParaRPr lang="en-US" altLang="ko-KR" sz="900" i="1" dirty="0">
              <a:latin typeface="Trebuchet MS" pitchFamily="34" charset="0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2FFDDC61-1D38-FD49-A48C-3D8DC151B2A4}"/>
              </a:ext>
            </a:extLst>
          </p:cNvPr>
          <p:cNvSpPr txBox="1">
            <a:spLocks/>
          </p:cNvSpPr>
          <p:nvPr/>
        </p:nvSpPr>
        <p:spPr>
          <a:xfrm>
            <a:off x="8135697" y="1480420"/>
            <a:ext cx="329475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400" b="1" dirty="0">
                <a:latin typeface="Trebuchet MS" panose="020B0603020202020204" pitchFamily="34" charset="0"/>
                <a:ea typeface="+mn-ea"/>
              </a:rPr>
              <a:t>+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0B12F-0D56-5B4A-9457-6DE3A074CB63}"/>
              </a:ext>
            </a:extLst>
          </p:cNvPr>
          <p:cNvSpPr>
            <a:spLocks noChangeAspect="1"/>
          </p:cNvSpPr>
          <p:nvPr/>
        </p:nvSpPr>
        <p:spPr bwMode="auto">
          <a:xfrm>
            <a:off x="5014253" y="1849070"/>
            <a:ext cx="3510390" cy="40130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i="1" dirty="0">
                <a:latin typeface="Trebuchet MS" pitchFamily="34" charset="0"/>
              </a:rPr>
              <a:t> 신발 타입</a:t>
            </a:r>
            <a:endParaRPr lang="en-US" altLang="ko-KR" sz="900" i="1" dirty="0">
              <a:latin typeface="Trebuchet MS" pitchFamily="34" charset="0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35AF301F-A0B4-5F48-ABF7-FC76963710A1}"/>
              </a:ext>
            </a:extLst>
          </p:cNvPr>
          <p:cNvSpPr txBox="1">
            <a:spLocks/>
          </p:cNvSpPr>
          <p:nvPr/>
        </p:nvSpPr>
        <p:spPr>
          <a:xfrm>
            <a:off x="8135697" y="1880228"/>
            <a:ext cx="329475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400" b="1" dirty="0">
                <a:latin typeface="Trebuchet MS" panose="020B0603020202020204" pitchFamily="34" charset="0"/>
                <a:ea typeface="+mn-ea"/>
              </a:rPr>
              <a:t>-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1F9E70C-BDDD-8B4F-A98C-648F06879480}"/>
              </a:ext>
            </a:extLst>
          </p:cNvPr>
          <p:cNvSpPr txBox="1">
            <a:spLocks/>
          </p:cNvSpPr>
          <p:nvPr/>
        </p:nvSpPr>
        <p:spPr>
          <a:xfrm>
            <a:off x="5119510" y="2292508"/>
            <a:ext cx="3323573" cy="5334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800" dirty="0">
                <a:latin typeface="Trebuchet MS" panose="020B0603020202020204" pitchFamily="34" charset="0"/>
                <a:ea typeface="+mn-ea"/>
              </a:rPr>
              <a:t> </a:t>
            </a:r>
            <a:r>
              <a:rPr kumimoji="0" lang="ko-KR" altLang="en-US" sz="800" dirty="0" err="1">
                <a:latin typeface="Trebuchet MS" panose="020B0603020202020204" pitchFamily="34" charset="0"/>
                <a:ea typeface="+mn-ea"/>
              </a:rPr>
              <a:t>스니커즈</a:t>
            </a:r>
            <a:r>
              <a:rPr kumimoji="0" lang="en-US" altLang="ko-KR" sz="800" dirty="0">
                <a:latin typeface="Trebuchet MS" panose="020B0603020202020204" pitchFamily="34" charset="0"/>
                <a:ea typeface="+mn-ea"/>
              </a:rPr>
              <a:t>                            </a:t>
            </a:r>
            <a:r>
              <a:rPr kumimoji="0" lang="ko-KR" altLang="en-US" sz="800" dirty="0">
                <a:latin typeface="Trebuchet MS" panose="020B0603020202020204" pitchFamily="34" charset="0"/>
                <a:ea typeface="+mn-ea"/>
              </a:rPr>
              <a:t>                                                       </a:t>
            </a:r>
            <a:endParaRPr kumimoji="0" lang="en-US" altLang="ko-KR" sz="800" dirty="0"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endParaRPr kumimoji="0" lang="en-US" altLang="ko-KR" sz="800" dirty="0">
              <a:latin typeface="Trebuchet MS" panose="020B0603020202020204" pitchFamily="34" charset="0"/>
              <a:ea typeface="+mn-ea"/>
            </a:endParaRPr>
          </a:p>
          <a:p>
            <a:pPr algn="l" fontAlgn="auto">
              <a:spcAft>
                <a:spcPts val="0"/>
              </a:spcAft>
            </a:pPr>
            <a:r>
              <a:rPr kumimoji="0" lang="ko-KR" altLang="en-US" sz="800" dirty="0">
                <a:latin typeface="Trebuchet MS" panose="020B0603020202020204" pitchFamily="34" charset="0"/>
                <a:ea typeface="+mn-ea"/>
              </a:rPr>
              <a:t> 샌들   </a:t>
            </a:r>
            <a:r>
              <a:rPr kumimoji="0" lang="en-US" altLang="ko-KR" sz="800" dirty="0">
                <a:latin typeface="Trebuchet MS" panose="020B0603020202020204" pitchFamily="34" charset="0"/>
                <a:ea typeface="+mn-ea"/>
              </a:rPr>
              <a:t>                                    </a:t>
            </a:r>
            <a:r>
              <a:rPr kumimoji="0" lang="ko-KR" altLang="en-US" sz="800" dirty="0">
                <a:latin typeface="Trebuchet MS" panose="020B0603020202020204" pitchFamily="34" charset="0"/>
                <a:ea typeface="+mn-ea"/>
              </a:rPr>
              <a:t>                                                       </a:t>
            </a:r>
            <a:endParaRPr kumimoji="0" lang="en-US" altLang="ko-KR" sz="800" dirty="0"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2D6F964-80E4-4E45-AB3A-7D059CB9D7AB}"/>
              </a:ext>
            </a:extLst>
          </p:cNvPr>
          <p:cNvSpPr>
            <a:spLocks noChangeAspect="1"/>
          </p:cNvSpPr>
          <p:nvPr/>
        </p:nvSpPr>
        <p:spPr bwMode="auto">
          <a:xfrm>
            <a:off x="5014253" y="2805511"/>
            <a:ext cx="3510390" cy="40130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i="1" dirty="0">
                <a:latin typeface="Trebuchet MS" pitchFamily="34" charset="0"/>
              </a:rPr>
              <a:t> 신발 스타일</a:t>
            </a:r>
            <a:endParaRPr lang="en-US" altLang="ko-KR" sz="900" i="1" dirty="0">
              <a:latin typeface="Trebuchet MS" pitchFamily="34" charset="0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97C0CA0E-7992-4E40-B1D9-55B474EA5EC6}"/>
              </a:ext>
            </a:extLst>
          </p:cNvPr>
          <p:cNvSpPr txBox="1">
            <a:spLocks/>
          </p:cNvSpPr>
          <p:nvPr/>
        </p:nvSpPr>
        <p:spPr>
          <a:xfrm>
            <a:off x="8135697" y="2836669"/>
            <a:ext cx="329475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400" b="1" dirty="0">
                <a:latin typeface="Trebuchet MS" panose="020B0603020202020204" pitchFamily="34" charset="0"/>
                <a:ea typeface="+mn-ea"/>
              </a:rPr>
              <a:t>-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03B8E3E-D32F-5B44-A99A-612116FCAFD6}"/>
              </a:ext>
            </a:extLst>
          </p:cNvPr>
          <p:cNvSpPr>
            <a:spLocks noChangeAspect="1"/>
          </p:cNvSpPr>
          <p:nvPr/>
        </p:nvSpPr>
        <p:spPr bwMode="auto">
          <a:xfrm>
            <a:off x="5105890" y="3304061"/>
            <a:ext cx="1652215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하이탑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5D0229-77E5-3242-83FF-9B0BEB2060C0}"/>
              </a:ext>
            </a:extLst>
          </p:cNvPr>
          <p:cNvSpPr>
            <a:spLocks noChangeAspect="1"/>
          </p:cNvSpPr>
          <p:nvPr/>
        </p:nvSpPr>
        <p:spPr bwMode="auto">
          <a:xfrm>
            <a:off x="6750741" y="3304061"/>
            <a:ext cx="1652215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미드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D8D90A-FF04-C142-9281-8A4263E88585}"/>
              </a:ext>
            </a:extLst>
          </p:cNvPr>
          <p:cNvSpPr>
            <a:spLocks noChangeAspect="1"/>
          </p:cNvSpPr>
          <p:nvPr/>
        </p:nvSpPr>
        <p:spPr bwMode="auto">
          <a:xfrm>
            <a:off x="5105890" y="3664101"/>
            <a:ext cx="1652215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플랫폼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9CC94F-4A73-DF4B-ADE9-DCA2451A10D9}"/>
              </a:ext>
            </a:extLst>
          </p:cNvPr>
          <p:cNvSpPr>
            <a:spLocks noChangeAspect="1"/>
          </p:cNvSpPr>
          <p:nvPr/>
        </p:nvSpPr>
        <p:spPr bwMode="auto">
          <a:xfrm>
            <a:off x="6750741" y="3664101"/>
            <a:ext cx="1652215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로우탑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ABAB69-7F11-1947-8088-05330FD0ACD4}"/>
              </a:ext>
            </a:extLst>
          </p:cNvPr>
          <p:cNvSpPr>
            <a:spLocks noChangeAspect="1"/>
          </p:cNvSpPr>
          <p:nvPr/>
        </p:nvSpPr>
        <p:spPr bwMode="auto">
          <a:xfrm>
            <a:off x="5109526" y="4024141"/>
            <a:ext cx="3293430" cy="3600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슬립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6DFB3B-6FD3-DE4A-A76D-EDD5D82224AE}"/>
              </a:ext>
            </a:extLst>
          </p:cNvPr>
          <p:cNvSpPr>
            <a:spLocks noChangeAspect="1"/>
          </p:cNvSpPr>
          <p:nvPr/>
        </p:nvSpPr>
        <p:spPr bwMode="auto">
          <a:xfrm>
            <a:off x="5289501" y="4905441"/>
            <a:ext cx="585065" cy="3697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latin typeface="Trebuchet MS" pitchFamily="34" charset="0"/>
              </a:rPr>
              <a:t>220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2CA82E-4506-164A-BF64-009BBC9FE1DE}"/>
              </a:ext>
            </a:extLst>
          </p:cNvPr>
          <p:cNvSpPr>
            <a:spLocks noChangeAspect="1"/>
          </p:cNvSpPr>
          <p:nvPr/>
        </p:nvSpPr>
        <p:spPr bwMode="auto">
          <a:xfrm>
            <a:off x="5014253" y="4457837"/>
            <a:ext cx="3510390" cy="40130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i="1" dirty="0">
                <a:latin typeface="Trebuchet MS" pitchFamily="34" charset="0"/>
              </a:rPr>
              <a:t> 신발 사이즈</a:t>
            </a:r>
            <a:endParaRPr lang="en-US" altLang="ko-KR" sz="900" i="1" dirty="0">
              <a:latin typeface="Trebuchet MS" pitchFamily="34" charset="0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F3281E3D-BBA9-B641-A924-2410B7A2D7AD}"/>
              </a:ext>
            </a:extLst>
          </p:cNvPr>
          <p:cNvSpPr txBox="1">
            <a:spLocks/>
          </p:cNvSpPr>
          <p:nvPr/>
        </p:nvSpPr>
        <p:spPr>
          <a:xfrm>
            <a:off x="8135697" y="4488995"/>
            <a:ext cx="329475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400" b="1" dirty="0">
                <a:latin typeface="Trebuchet MS" panose="020B0603020202020204" pitchFamily="34" charset="0"/>
                <a:ea typeface="+mn-ea"/>
              </a:rPr>
              <a:t>-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62105-C2DF-AE47-AE58-29405540CDB7}"/>
              </a:ext>
            </a:extLst>
          </p:cNvPr>
          <p:cNvSpPr/>
          <p:nvPr/>
        </p:nvSpPr>
        <p:spPr bwMode="auto">
          <a:xfrm>
            <a:off x="4847277" y="144926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258A6B6-F4BC-E644-819B-5DC8D9C2A332}"/>
              </a:ext>
            </a:extLst>
          </p:cNvPr>
          <p:cNvSpPr>
            <a:spLocks noChangeAspect="1"/>
          </p:cNvSpPr>
          <p:nvPr/>
        </p:nvSpPr>
        <p:spPr bwMode="auto">
          <a:xfrm>
            <a:off x="5870975" y="4907555"/>
            <a:ext cx="585065" cy="3697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latin typeface="Trebuchet MS" pitchFamily="34" charset="0"/>
              </a:rPr>
              <a:t>230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12FA18-8A3C-8246-99ED-C6AD68DD8181}"/>
              </a:ext>
            </a:extLst>
          </p:cNvPr>
          <p:cNvSpPr>
            <a:spLocks noChangeAspect="1"/>
          </p:cNvSpPr>
          <p:nvPr/>
        </p:nvSpPr>
        <p:spPr bwMode="auto">
          <a:xfrm>
            <a:off x="6452449" y="4905441"/>
            <a:ext cx="585065" cy="3697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latin typeface="Trebuchet MS" pitchFamily="34" charset="0"/>
              </a:rPr>
              <a:t>240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734435-ABF1-B34C-B32D-5DAB8729AF4E}"/>
              </a:ext>
            </a:extLst>
          </p:cNvPr>
          <p:cNvSpPr>
            <a:spLocks noChangeAspect="1"/>
          </p:cNvSpPr>
          <p:nvPr/>
        </p:nvSpPr>
        <p:spPr bwMode="auto">
          <a:xfrm>
            <a:off x="7041105" y="4907555"/>
            <a:ext cx="585065" cy="3697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latin typeface="Trebuchet MS" pitchFamily="34" charset="0"/>
              </a:rPr>
              <a:t>250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416CFE1-362F-A843-AC83-C5F854F6127E}"/>
              </a:ext>
            </a:extLst>
          </p:cNvPr>
          <p:cNvSpPr>
            <a:spLocks noChangeAspect="1"/>
          </p:cNvSpPr>
          <p:nvPr/>
        </p:nvSpPr>
        <p:spPr bwMode="auto">
          <a:xfrm>
            <a:off x="7626170" y="4905441"/>
            <a:ext cx="585065" cy="36971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latin typeface="Trebuchet MS" pitchFamily="34" charset="0"/>
              </a:rPr>
              <a:t>260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E03866-ADEC-4941-86ED-D76785C16F10}"/>
              </a:ext>
            </a:extLst>
          </p:cNvPr>
          <p:cNvSpPr>
            <a:spLocks noChangeAspect="1"/>
          </p:cNvSpPr>
          <p:nvPr/>
        </p:nvSpPr>
        <p:spPr bwMode="auto">
          <a:xfrm>
            <a:off x="5289501" y="5273045"/>
            <a:ext cx="585065" cy="38614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latin typeface="Trebuchet MS" pitchFamily="34" charset="0"/>
              </a:rPr>
              <a:t>270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BF3B6AA-59AE-3243-8EB5-8B8ED88AE069}"/>
              </a:ext>
            </a:extLst>
          </p:cNvPr>
          <p:cNvSpPr>
            <a:spLocks noChangeAspect="1"/>
          </p:cNvSpPr>
          <p:nvPr/>
        </p:nvSpPr>
        <p:spPr bwMode="auto">
          <a:xfrm>
            <a:off x="5870975" y="5275159"/>
            <a:ext cx="585065" cy="3777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latin typeface="Trebuchet MS" pitchFamily="34" charset="0"/>
              </a:rPr>
              <a:t>280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68EAB02-872C-8C45-8BC7-F07B9255750F}"/>
              </a:ext>
            </a:extLst>
          </p:cNvPr>
          <p:cNvSpPr>
            <a:spLocks noChangeAspect="1"/>
          </p:cNvSpPr>
          <p:nvPr/>
        </p:nvSpPr>
        <p:spPr bwMode="auto">
          <a:xfrm>
            <a:off x="5014253" y="5772997"/>
            <a:ext cx="3510390" cy="38336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i="1" dirty="0">
                <a:latin typeface="Trebuchet MS" pitchFamily="34" charset="0"/>
              </a:rPr>
              <a:t> 신발 컬러</a:t>
            </a:r>
            <a:endParaRPr lang="en-US" altLang="ko-KR" sz="900" i="1" dirty="0">
              <a:latin typeface="Trebuchet MS" pitchFamily="34" charset="0"/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DCD21C64-1666-E844-9B63-9F926B976DC5}"/>
              </a:ext>
            </a:extLst>
          </p:cNvPr>
          <p:cNvSpPr txBox="1">
            <a:spLocks/>
          </p:cNvSpPr>
          <p:nvPr/>
        </p:nvSpPr>
        <p:spPr>
          <a:xfrm>
            <a:off x="8135697" y="5779616"/>
            <a:ext cx="329475" cy="353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400" b="1" dirty="0">
                <a:latin typeface="Trebuchet MS" panose="020B0603020202020204" pitchFamily="34" charset="0"/>
                <a:ea typeface="+mn-ea"/>
              </a:rPr>
              <a:t>-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33A6884-FF3A-E746-9AEF-DEDBDC9EE1F7}"/>
              </a:ext>
            </a:extLst>
          </p:cNvPr>
          <p:cNvSpPr/>
          <p:nvPr/>
        </p:nvSpPr>
        <p:spPr>
          <a:xfrm>
            <a:off x="5407120" y="6219310"/>
            <a:ext cx="162546" cy="1625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9B3D770-1664-7C45-AC12-3C036A331384}"/>
              </a:ext>
            </a:extLst>
          </p:cNvPr>
          <p:cNvSpPr/>
          <p:nvPr/>
        </p:nvSpPr>
        <p:spPr>
          <a:xfrm>
            <a:off x="5809877" y="6219310"/>
            <a:ext cx="162546" cy="1625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6866812-8F49-724F-81E2-C802E7DBBA72}"/>
              </a:ext>
            </a:extLst>
          </p:cNvPr>
          <p:cNvSpPr/>
          <p:nvPr/>
        </p:nvSpPr>
        <p:spPr>
          <a:xfrm>
            <a:off x="6212634" y="6219310"/>
            <a:ext cx="162546" cy="1625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DC02682-E589-1F4E-8645-790D8E691066}"/>
              </a:ext>
            </a:extLst>
          </p:cNvPr>
          <p:cNvSpPr/>
          <p:nvPr/>
        </p:nvSpPr>
        <p:spPr>
          <a:xfrm>
            <a:off x="6615391" y="6219310"/>
            <a:ext cx="162546" cy="16254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72F7F44-180A-454E-B577-A15589131E51}"/>
              </a:ext>
            </a:extLst>
          </p:cNvPr>
          <p:cNvSpPr/>
          <p:nvPr/>
        </p:nvSpPr>
        <p:spPr>
          <a:xfrm>
            <a:off x="7018148" y="6219310"/>
            <a:ext cx="162546" cy="1625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2F07F4E-E3FF-E44A-ABFF-6A07167A8B68}"/>
              </a:ext>
            </a:extLst>
          </p:cNvPr>
          <p:cNvSpPr/>
          <p:nvPr/>
        </p:nvSpPr>
        <p:spPr>
          <a:xfrm>
            <a:off x="7420905" y="6219310"/>
            <a:ext cx="162546" cy="16254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094EE5C-8499-0C4F-8BA8-E29518919239}"/>
              </a:ext>
            </a:extLst>
          </p:cNvPr>
          <p:cNvSpPr/>
          <p:nvPr/>
        </p:nvSpPr>
        <p:spPr>
          <a:xfrm>
            <a:off x="7823664" y="6219310"/>
            <a:ext cx="162546" cy="1625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3B6F81-1528-3443-9EB7-8B77F98669BC}"/>
              </a:ext>
            </a:extLst>
          </p:cNvPr>
          <p:cNvSpPr>
            <a:spLocks noChangeAspect="1"/>
          </p:cNvSpPr>
          <p:nvPr/>
        </p:nvSpPr>
        <p:spPr bwMode="auto">
          <a:xfrm>
            <a:off x="5014253" y="6163648"/>
            <a:ext cx="3510390" cy="38336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74C9DF-8676-4146-A67D-66202260BF28}"/>
              </a:ext>
            </a:extLst>
          </p:cNvPr>
          <p:cNvSpPr>
            <a:spLocks noChangeAspect="1"/>
          </p:cNvSpPr>
          <p:nvPr/>
        </p:nvSpPr>
        <p:spPr bwMode="auto">
          <a:xfrm>
            <a:off x="5014253" y="6444335"/>
            <a:ext cx="3510390" cy="4013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 err="1">
                <a:solidFill>
                  <a:schemeClr val="bg1"/>
                </a:solidFill>
                <a:latin typeface="Trebuchet MS" pitchFamily="34" charset="0"/>
              </a:rPr>
              <a:t>필터결과</a:t>
            </a:r>
            <a:r>
              <a:rPr lang="ko-KR" altLang="en-US" sz="1000" b="1" dirty="0">
                <a:solidFill>
                  <a:schemeClr val="bg1"/>
                </a:solidFill>
                <a:latin typeface="Trebuchet MS" pitchFamily="34" charset="0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7C0F6DC-3B60-4149-AF1B-93084807C94C}"/>
              </a:ext>
            </a:extLst>
          </p:cNvPr>
          <p:cNvSpPr/>
          <p:nvPr/>
        </p:nvSpPr>
        <p:spPr>
          <a:xfrm>
            <a:off x="4847277" y="1440914"/>
            <a:ext cx="3769004" cy="499613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197B74C-B761-D74C-BFBC-C824B880E63D}"/>
              </a:ext>
            </a:extLst>
          </p:cNvPr>
          <p:cNvSpPr/>
          <p:nvPr/>
        </p:nvSpPr>
        <p:spPr bwMode="auto">
          <a:xfrm>
            <a:off x="6023275" y="651070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1DC6D11-F938-8E41-93F3-32B8A2C34583}"/>
              </a:ext>
            </a:extLst>
          </p:cNvPr>
          <p:cNvSpPr/>
          <p:nvPr/>
        </p:nvSpPr>
        <p:spPr bwMode="auto">
          <a:xfrm>
            <a:off x="8093744" y="159248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09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상품 리스트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PLP(M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368EFD-23DC-9C4E-91E0-ABB0C7B58F3D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1" y="1290924"/>
            <a:ext cx="3510390" cy="24786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C92FE-DE42-E941-B522-ED1AD019F97B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1" y="1538789"/>
            <a:ext cx="35103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376320-459A-C64E-8A9D-371FEF0540D6}"/>
              </a:ext>
            </a:extLst>
          </p:cNvPr>
          <p:cNvSpPr>
            <a:spLocks noChangeAspect="1"/>
          </p:cNvSpPr>
          <p:nvPr/>
        </p:nvSpPr>
        <p:spPr bwMode="auto">
          <a:xfrm>
            <a:off x="3250081" y="2303875"/>
            <a:ext cx="2970329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0FA04E-B387-A24D-9F48-33FAF7910EB1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2" y="2303875"/>
            <a:ext cx="54006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CAF75-CCC7-BB41-BDB6-0F3F2D4509ED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0" y="2663914"/>
            <a:ext cx="3510390" cy="37354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aphicFrame>
        <p:nvGraphicFramePr>
          <p:cNvPr id="17" name="Group 90">
            <a:extLst>
              <a:ext uri="{FF2B5EF4-FFF2-40B4-BE49-F238E27FC236}">
                <a16:creationId xmlns:a16="http://schemas.microsoft.com/office/drawing/2014/main" id="{09C2E504-0C6D-8D4E-A512-1669BC24B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510761"/>
              </p:ext>
            </p:extLst>
          </p:nvPr>
        </p:nvGraphicFramePr>
        <p:xfrm>
          <a:off x="9269501" y="558055"/>
          <a:ext cx="2676438" cy="7315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3479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노출 영역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Lazyload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38CE6B8D-0A25-6544-ACDF-81A51F4380AF}"/>
              </a:ext>
            </a:extLst>
          </p:cNvPr>
          <p:cNvSpPr/>
          <p:nvPr/>
        </p:nvSpPr>
        <p:spPr bwMode="auto">
          <a:xfrm>
            <a:off x="2688790" y="268475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690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상품 리스트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PLP(M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368EFD-23DC-9C4E-91E0-ABB0C7B58F3D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1" y="1290924"/>
            <a:ext cx="3510390" cy="24786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C92FE-DE42-E941-B522-ED1AD019F97B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1" y="1538789"/>
            <a:ext cx="35103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376320-459A-C64E-8A9D-371FEF0540D6}"/>
              </a:ext>
            </a:extLst>
          </p:cNvPr>
          <p:cNvSpPr>
            <a:spLocks noChangeAspect="1"/>
          </p:cNvSpPr>
          <p:nvPr/>
        </p:nvSpPr>
        <p:spPr bwMode="auto">
          <a:xfrm>
            <a:off x="3250081" y="2303875"/>
            <a:ext cx="2970329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0FA04E-B387-A24D-9F48-33FAF7910EB1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2" y="2303875"/>
            <a:ext cx="54006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CAF75-CCC7-BB41-BDB6-0F3F2D4509ED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0" y="2663914"/>
            <a:ext cx="3510390" cy="373541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923E38-4AAD-F744-B63F-F3649FAA0376}"/>
              </a:ext>
            </a:extLst>
          </p:cNvPr>
          <p:cNvSpPr>
            <a:spLocks noChangeAspect="1"/>
          </p:cNvSpPr>
          <p:nvPr/>
        </p:nvSpPr>
        <p:spPr bwMode="auto">
          <a:xfrm>
            <a:off x="2945650" y="2798752"/>
            <a:ext cx="1311795" cy="156458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0" name="하트 2">
            <a:extLst>
              <a:ext uri="{FF2B5EF4-FFF2-40B4-BE49-F238E27FC236}">
                <a16:creationId xmlns:a16="http://schemas.microsoft.com/office/drawing/2014/main" id="{82D115AD-7B97-024B-A28A-DAFFCFECAD5F}"/>
              </a:ext>
            </a:extLst>
          </p:cNvPr>
          <p:cNvSpPr/>
          <p:nvPr/>
        </p:nvSpPr>
        <p:spPr>
          <a:xfrm>
            <a:off x="3034521" y="2924375"/>
            <a:ext cx="124705" cy="109359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35B3919-917A-4D44-B7D5-95B61062A94F}"/>
              </a:ext>
            </a:extLst>
          </p:cNvPr>
          <p:cNvSpPr txBox="1">
            <a:spLocks/>
          </p:cNvSpPr>
          <p:nvPr/>
        </p:nvSpPr>
        <p:spPr>
          <a:xfrm>
            <a:off x="3499541" y="2912965"/>
            <a:ext cx="788459" cy="140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800" b="1" dirty="0">
                <a:latin typeface="Trebuchet MS" panose="020B0603020202020204" pitchFamily="34" charset="0"/>
                <a:ea typeface="+mn-ea"/>
              </a:rPr>
              <a:t>BEST 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D18E557-3DD9-3645-A76C-77D3BCDDA752}"/>
              </a:ext>
            </a:extLst>
          </p:cNvPr>
          <p:cNvSpPr/>
          <p:nvPr/>
        </p:nvSpPr>
        <p:spPr bwMode="auto">
          <a:xfrm>
            <a:off x="2856951" y="269944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389C2F-5614-6043-83AB-4F92B3B38E24}"/>
              </a:ext>
            </a:extLst>
          </p:cNvPr>
          <p:cNvSpPr/>
          <p:nvPr/>
        </p:nvSpPr>
        <p:spPr bwMode="auto">
          <a:xfrm>
            <a:off x="2896611" y="289090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F7F18B-3D28-5540-9854-8206BCDB941F}"/>
              </a:ext>
            </a:extLst>
          </p:cNvPr>
          <p:cNvSpPr/>
          <p:nvPr/>
        </p:nvSpPr>
        <p:spPr bwMode="auto">
          <a:xfrm>
            <a:off x="3774508" y="283316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C4515608-D867-8F42-BDF2-F8F7643D0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152" y="4407064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85DE4DF-F1EA-0B40-A643-7F19D54A8A09}"/>
              </a:ext>
            </a:extLst>
          </p:cNvPr>
          <p:cNvSpPr/>
          <p:nvPr/>
        </p:nvSpPr>
        <p:spPr bwMode="auto">
          <a:xfrm>
            <a:off x="2801454" y="441874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8E0C2E-1361-7542-80AB-053350675AAC}"/>
              </a:ext>
            </a:extLst>
          </p:cNvPr>
          <p:cNvSpPr>
            <a:spLocks noChangeAspect="1"/>
          </p:cNvSpPr>
          <p:nvPr/>
        </p:nvSpPr>
        <p:spPr bwMode="auto">
          <a:xfrm>
            <a:off x="4586607" y="2798752"/>
            <a:ext cx="1311795" cy="15645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b="1" dirty="0">
                <a:solidFill>
                  <a:schemeClr val="bg1"/>
                </a:solidFill>
                <a:latin typeface="Trebuchet MS" pitchFamily="34" charset="0"/>
              </a:rPr>
              <a:t>SOLD</a:t>
            </a:r>
          </a:p>
          <a:p>
            <a:pPr algn="ctr" eaLnBrk="0" latinLnBrk="0" hangingPunct="0"/>
            <a:r>
              <a:rPr lang="en-US" altLang="ko-KR" sz="900" b="1" dirty="0">
                <a:solidFill>
                  <a:schemeClr val="bg1"/>
                </a:solidFill>
                <a:latin typeface="Trebuchet MS" pitchFamily="34" charset="0"/>
              </a:rPr>
              <a:t>OUT</a:t>
            </a: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A804333B-F28E-2344-9EBA-D1FF8A65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606" y="4407064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B2A0BC-E3DA-C745-9062-408DC65A310F}"/>
              </a:ext>
            </a:extLst>
          </p:cNvPr>
          <p:cNvSpPr/>
          <p:nvPr/>
        </p:nvSpPr>
        <p:spPr bwMode="auto">
          <a:xfrm>
            <a:off x="5005128" y="3345901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0" name="Group 90">
            <a:extLst>
              <a:ext uri="{FF2B5EF4-FFF2-40B4-BE49-F238E27FC236}">
                <a16:creationId xmlns:a16="http://schemas.microsoft.com/office/drawing/2014/main" id="{7C1C847B-8963-EE4C-9AC8-B593831EA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622049"/>
              </p:ext>
            </p:extLst>
          </p:nvPr>
        </p:nvGraphicFramePr>
        <p:xfrm>
          <a:off x="9269501" y="558056"/>
          <a:ext cx="2676438" cy="5230755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288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Product Img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 담기 버튼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효과 액션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Badge Text(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아님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9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구성요소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secondary badge text,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Promo text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컬럽칩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secondary badge text,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가격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※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출처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사이트 개편 추가 항목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_v.1.1_190819(190822)_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코멘트 추가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‘D19’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내용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default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전체 컬러 수량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+ colors available(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5 colors available)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마우스 오버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초과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초과수량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+ more colors,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+ 5 more colors)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마우스 오버 시 해당 컬러 상품으로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변경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MC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의 경우는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Default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모두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초과수량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＇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표현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+5)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65430"/>
                  </a:ext>
                </a:extLst>
              </a:tr>
              <a:tr h="658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시 처리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overlay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되며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‘SOLD OUT’ 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이미지 영역은 품절이 아닌 경우와 동일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412554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632D09-A98A-EA4B-92F1-4670E5B7355A}"/>
              </a:ext>
            </a:extLst>
          </p:cNvPr>
          <p:cNvSpPr>
            <a:spLocks noChangeAspect="1"/>
          </p:cNvSpPr>
          <p:nvPr/>
        </p:nvSpPr>
        <p:spPr bwMode="auto">
          <a:xfrm>
            <a:off x="2943152" y="5431424"/>
            <a:ext cx="1311795" cy="9679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4D96AB-F18A-134D-91B6-754EA76D26B1}"/>
              </a:ext>
            </a:extLst>
          </p:cNvPr>
          <p:cNvSpPr>
            <a:spLocks noChangeAspect="1"/>
          </p:cNvSpPr>
          <p:nvPr/>
        </p:nvSpPr>
        <p:spPr bwMode="auto">
          <a:xfrm>
            <a:off x="4586606" y="5431424"/>
            <a:ext cx="1311795" cy="9679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08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상품 리스트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배너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PLP(M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368EFD-23DC-9C4E-91E0-ABB0C7B58F3D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1" y="1290924"/>
            <a:ext cx="3510390" cy="24786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C92FE-DE42-E941-B522-ED1AD019F97B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1" y="1538789"/>
            <a:ext cx="35103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376320-459A-C64E-8A9D-371FEF0540D6}"/>
              </a:ext>
            </a:extLst>
          </p:cNvPr>
          <p:cNvSpPr>
            <a:spLocks noChangeAspect="1"/>
          </p:cNvSpPr>
          <p:nvPr/>
        </p:nvSpPr>
        <p:spPr bwMode="auto">
          <a:xfrm>
            <a:off x="3250081" y="2303875"/>
            <a:ext cx="2970329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0FA04E-B387-A24D-9F48-33FAF7910EB1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2" y="2303875"/>
            <a:ext cx="54006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CAF75-CCC7-BB41-BDB6-0F3F2D4509ED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0" y="2663914"/>
            <a:ext cx="3510390" cy="373541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923E38-4AAD-F744-B63F-F3649FAA0376}"/>
              </a:ext>
            </a:extLst>
          </p:cNvPr>
          <p:cNvSpPr>
            <a:spLocks noChangeAspect="1"/>
          </p:cNvSpPr>
          <p:nvPr/>
        </p:nvSpPr>
        <p:spPr bwMode="auto">
          <a:xfrm>
            <a:off x="2945650" y="2798752"/>
            <a:ext cx="1311795" cy="156458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0" name="하트 2">
            <a:extLst>
              <a:ext uri="{FF2B5EF4-FFF2-40B4-BE49-F238E27FC236}">
                <a16:creationId xmlns:a16="http://schemas.microsoft.com/office/drawing/2014/main" id="{82D115AD-7B97-024B-A28A-DAFFCFECAD5F}"/>
              </a:ext>
            </a:extLst>
          </p:cNvPr>
          <p:cNvSpPr/>
          <p:nvPr/>
        </p:nvSpPr>
        <p:spPr>
          <a:xfrm>
            <a:off x="3034521" y="2924375"/>
            <a:ext cx="124705" cy="109359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35B3919-917A-4D44-B7D5-95B61062A94F}"/>
              </a:ext>
            </a:extLst>
          </p:cNvPr>
          <p:cNvSpPr txBox="1">
            <a:spLocks/>
          </p:cNvSpPr>
          <p:nvPr/>
        </p:nvSpPr>
        <p:spPr>
          <a:xfrm>
            <a:off x="3499541" y="2912965"/>
            <a:ext cx="788459" cy="140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800" b="1" dirty="0">
                <a:latin typeface="Trebuchet MS" panose="020B0603020202020204" pitchFamily="34" charset="0"/>
                <a:ea typeface="+mn-ea"/>
              </a:rPr>
              <a:t>BEST 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D18E557-3DD9-3645-A76C-77D3BCDDA752}"/>
              </a:ext>
            </a:extLst>
          </p:cNvPr>
          <p:cNvSpPr/>
          <p:nvPr/>
        </p:nvSpPr>
        <p:spPr bwMode="auto">
          <a:xfrm>
            <a:off x="2856951" y="269944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389C2F-5614-6043-83AB-4F92B3B38E24}"/>
              </a:ext>
            </a:extLst>
          </p:cNvPr>
          <p:cNvSpPr/>
          <p:nvPr/>
        </p:nvSpPr>
        <p:spPr bwMode="auto">
          <a:xfrm>
            <a:off x="2896611" y="2890909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F7F18B-3D28-5540-9854-8206BCDB941F}"/>
              </a:ext>
            </a:extLst>
          </p:cNvPr>
          <p:cNvSpPr/>
          <p:nvPr/>
        </p:nvSpPr>
        <p:spPr bwMode="auto">
          <a:xfrm>
            <a:off x="3774508" y="2833167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C4515608-D867-8F42-BDF2-F8F7643D0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152" y="4407064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85DE4DF-F1EA-0B40-A643-7F19D54A8A09}"/>
              </a:ext>
            </a:extLst>
          </p:cNvPr>
          <p:cNvSpPr/>
          <p:nvPr/>
        </p:nvSpPr>
        <p:spPr bwMode="auto">
          <a:xfrm>
            <a:off x="2801454" y="441874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632D09-A98A-EA4B-92F1-4670E5B7355A}"/>
              </a:ext>
            </a:extLst>
          </p:cNvPr>
          <p:cNvSpPr>
            <a:spLocks noChangeAspect="1"/>
          </p:cNvSpPr>
          <p:nvPr/>
        </p:nvSpPr>
        <p:spPr bwMode="auto">
          <a:xfrm>
            <a:off x="2943152" y="5431424"/>
            <a:ext cx="1311795" cy="9679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4D96AB-F18A-134D-91B6-754EA76D26B1}"/>
              </a:ext>
            </a:extLst>
          </p:cNvPr>
          <p:cNvSpPr>
            <a:spLocks noChangeAspect="1"/>
          </p:cNvSpPr>
          <p:nvPr/>
        </p:nvSpPr>
        <p:spPr bwMode="auto">
          <a:xfrm>
            <a:off x="4586606" y="5431424"/>
            <a:ext cx="1311795" cy="9679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graphicFrame>
        <p:nvGraphicFramePr>
          <p:cNvPr id="32" name="Group 90">
            <a:extLst>
              <a:ext uri="{FF2B5EF4-FFF2-40B4-BE49-F238E27FC236}">
                <a16:creationId xmlns:a16="http://schemas.microsoft.com/office/drawing/2014/main" id="{358308D0-1E62-7149-9E6E-4E38E34A2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671031"/>
              </p:ext>
            </p:extLst>
          </p:nvPr>
        </p:nvGraphicFramePr>
        <p:xfrm>
          <a:off x="9269501" y="558055"/>
          <a:ext cx="2676438" cy="23774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5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6988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Banner Img / Text / 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영역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##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배너 컨텐츠 노출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##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이미지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번째 배너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video.js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/ 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이미지 추가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번째 배너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video.js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/ 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3.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이미지 추가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번째 배너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video.js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video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※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배너 컨텐츠 노출은 ①전체 상품 카테고리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②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인기상품순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정렬조건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상태의 초기 접속상태에서만 적용됨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모든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필터조건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비노출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(PC, MC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공통적용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1260FC-9B8F-F345-BC8B-9D520F01E859}"/>
              </a:ext>
            </a:extLst>
          </p:cNvPr>
          <p:cNvSpPr>
            <a:spLocks noChangeAspect="1"/>
          </p:cNvSpPr>
          <p:nvPr/>
        </p:nvSpPr>
        <p:spPr bwMode="auto">
          <a:xfrm>
            <a:off x="4586606" y="2798752"/>
            <a:ext cx="1311795" cy="24196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915EA0E-1BB1-D840-95A0-1A92EA0D80A9}"/>
              </a:ext>
            </a:extLst>
          </p:cNvPr>
          <p:cNvSpPr/>
          <p:nvPr/>
        </p:nvSpPr>
        <p:spPr bwMode="auto">
          <a:xfrm>
            <a:off x="4920525" y="334590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39" name="직선 연결선 59">
            <a:extLst>
              <a:ext uri="{FF2B5EF4-FFF2-40B4-BE49-F238E27FC236}">
                <a16:creationId xmlns:a16="http://schemas.microsoft.com/office/drawing/2014/main" id="{508AA1F4-FE1D-F243-8CCE-561D13B1A1BF}"/>
              </a:ext>
            </a:extLst>
          </p:cNvPr>
          <p:cNvCxnSpPr/>
          <p:nvPr/>
        </p:nvCxnSpPr>
        <p:spPr bwMode="auto">
          <a:xfrm>
            <a:off x="4586606" y="2987318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DCA1451D-CFB5-2F42-A6B4-5315A330E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896" y="279875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1" name="직선 연결선 71">
            <a:extLst>
              <a:ext uri="{FF2B5EF4-FFF2-40B4-BE49-F238E27FC236}">
                <a16:creationId xmlns:a16="http://schemas.microsoft.com/office/drawing/2014/main" id="{B097D3B6-FA56-0248-95B8-E45649371130}"/>
              </a:ext>
            </a:extLst>
          </p:cNvPr>
          <p:cNvCxnSpPr/>
          <p:nvPr/>
        </p:nvCxnSpPr>
        <p:spPr bwMode="auto">
          <a:xfrm flipV="1">
            <a:off x="5698995" y="2798753"/>
            <a:ext cx="0" cy="241967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2" name="직사각형 152">
            <a:extLst>
              <a:ext uri="{FF2B5EF4-FFF2-40B4-BE49-F238E27FC236}">
                <a16:creationId xmlns:a16="http://schemas.microsoft.com/office/drawing/2014/main" id="{238A0D91-9DAB-3142-B212-C24F18E11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581" y="312852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464px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57DA2DC2-E5F9-5D45-AD48-628D99B1EDA6}"/>
              </a:ext>
            </a:extLst>
          </p:cNvPr>
          <p:cNvSpPr txBox="1">
            <a:spLocks/>
          </p:cNvSpPr>
          <p:nvPr/>
        </p:nvSpPr>
        <p:spPr>
          <a:xfrm>
            <a:off x="4626651" y="4858392"/>
            <a:ext cx="1056336" cy="2898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THE CONVERSE</a:t>
            </a:r>
          </a:p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ARCHIVES</a:t>
            </a:r>
          </a:p>
        </p:txBody>
      </p:sp>
    </p:spTree>
    <p:extLst>
      <p:ext uri="{BB962C8B-B14F-4D97-AF65-F5344CB8AC3E}">
        <p14:creationId xmlns:p14="http://schemas.microsoft.com/office/powerpoint/2010/main" val="49461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PLP(M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graphicFrame>
        <p:nvGraphicFramePr>
          <p:cNvPr id="29" name="Group 1480">
            <a:extLst>
              <a:ext uri="{FF2B5EF4-FFF2-40B4-BE49-F238E27FC236}">
                <a16:creationId xmlns:a16="http://schemas.microsoft.com/office/drawing/2014/main" id="{C6835A81-4DC4-894D-ACBF-AB0CB6F76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0915132"/>
              </p:ext>
            </p:extLst>
          </p:nvPr>
        </p:nvGraphicFramePr>
        <p:xfrm>
          <a:off x="11271575" y="192389"/>
          <a:ext cx="673693" cy="233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v0.3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  <p:sp>
        <p:nvSpPr>
          <p:cNvPr id="47" name="제목 1">
            <a:extLst>
              <a:ext uri="{FF2B5EF4-FFF2-40B4-BE49-F238E27FC236}">
                <a16:creationId xmlns:a16="http://schemas.microsoft.com/office/drawing/2014/main" id="{56A8EE3C-068C-5341-B524-9B2245DA6924}"/>
              </a:ext>
            </a:extLst>
          </p:cNvPr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상품 리스트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검색결과 없을 시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13" name="Group 1480">
            <a:extLst>
              <a:ext uri="{FF2B5EF4-FFF2-40B4-BE49-F238E27FC236}">
                <a16:creationId xmlns:a16="http://schemas.microsoft.com/office/drawing/2014/main" id="{1BFC81ED-DEC8-9745-8407-1F79CF8B4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7651318"/>
              </p:ext>
            </p:extLst>
          </p:nvPr>
        </p:nvGraphicFramePr>
        <p:xfrm>
          <a:off x="10686510" y="186896"/>
          <a:ext cx="673693" cy="233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v0.4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  <p:graphicFrame>
        <p:nvGraphicFramePr>
          <p:cNvPr id="23" name="Group 90">
            <a:extLst>
              <a:ext uri="{FF2B5EF4-FFF2-40B4-BE49-F238E27FC236}">
                <a16:creationId xmlns:a16="http://schemas.microsoft.com/office/drawing/2014/main" id="{06D9C656-7474-BC48-B783-0EAFE9C5A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93299"/>
              </p:ext>
            </p:extLst>
          </p:nvPr>
        </p:nvGraphicFramePr>
        <p:xfrm>
          <a:off x="9269501" y="558056"/>
          <a:ext cx="2676438" cy="17830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CA_010200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288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인기검색어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키워드 결과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Admin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을 통한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인기검색어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설정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Admin&gt;Catalog&gt;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인기어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중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①인기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지정 여부의 값이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‘Yes’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 경우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②검색 횟수가 높은 순으로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Site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에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&gt;1:1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문의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78288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368EFD-23DC-9C4E-91E0-ABB0C7B58F3D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1" y="1290924"/>
            <a:ext cx="3510390" cy="24786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CAF75-CCC7-BB41-BDB6-0F3F2D4509ED}"/>
              </a:ext>
            </a:extLst>
          </p:cNvPr>
          <p:cNvSpPr>
            <a:spLocks noChangeAspect="1"/>
          </p:cNvSpPr>
          <p:nvPr/>
        </p:nvSpPr>
        <p:spPr bwMode="auto">
          <a:xfrm>
            <a:off x="2710020" y="1290924"/>
            <a:ext cx="3510390" cy="510840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D3AE89-5837-9A4B-AC6D-EC931F6AD1EA}"/>
              </a:ext>
            </a:extLst>
          </p:cNvPr>
          <p:cNvSpPr/>
          <p:nvPr/>
        </p:nvSpPr>
        <p:spPr>
          <a:xfrm>
            <a:off x="2720290" y="3073512"/>
            <a:ext cx="3500120" cy="155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152">
            <a:extLst>
              <a:ext uri="{FF2B5EF4-FFF2-40B4-BE49-F238E27FC236}">
                <a16:creationId xmlns:a16="http://schemas.microsoft.com/office/drawing/2014/main" id="{D9C56C0D-E9D1-AC48-B823-9BCDA70ED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020" y="2043556"/>
            <a:ext cx="3510390" cy="56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sz="1600" dirty="0">
                <a:latin typeface="Trebuchet MS" pitchFamily="34" charset="0"/>
              </a:rPr>
              <a:t>‘</a:t>
            </a:r>
            <a:r>
              <a:rPr lang="ko-KR" altLang="en-US" sz="1600" dirty="0">
                <a:latin typeface="Trebuchet MS" pitchFamily="34" charset="0"/>
              </a:rPr>
              <a:t> </a:t>
            </a:r>
            <a:r>
              <a:rPr lang="ko-KR" altLang="en-US" sz="1600" b="1" dirty="0" err="1">
                <a:latin typeface="Trebuchet MS" pitchFamily="34" charset="0"/>
              </a:rPr>
              <a:t>검색어</a:t>
            </a:r>
            <a:r>
              <a:rPr lang="ko-KR" altLang="en-US" sz="1600" dirty="0">
                <a:latin typeface="Trebuchet MS" pitchFamily="34" charset="0"/>
              </a:rPr>
              <a:t> </a:t>
            </a:r>
            <a:r>
              <a:rPr lang="en-US" altLang="ko-KR" sz="1600" dirty="0">
                <a:latin typeface="Trebuchet MS" pitchFamily="34" charset="0"/>
              </a:rPr>
              <a:t>‘ </a:t>
            </a:r>
            <a:r>
              <a:rPr lang="ko-KR" altLang="en-US" sz="1600" dirty="0">
                <a:latin typeface="Trebuchet MS" pitchFamily="34" charset="0"/>
              </a:rPr>
              <a:t>에 대한 </a:t>
            </a:r>
            <a:endParaRPr lang="en-US" altLang="ko-KR" sz="1600" dirty="0">
              <a:latin typeface="Trebuchet MS" pitchFamily="34" charset="0"/>
            </a:endParaRPr>
          </a:p>
          <a:p>
            <a:pPr algn="ctr"/>
            <a:r>
              <a:rPr lang="ko-KR" altLang="en-US" sz="1600" dirty="0">
                <a:latin typeface="Trebuchet MS" pitchFamily="34" charset="0"/>
              </a:rPr>
              <a:t>일치하는 정보가 없습니다</a:t>
            </a:r>
            <a:r>
              <a:rPr lang="en-US" altLang="ko-KR" sz="1600" dirty="0">
                <a:latin typeface="Trebuchet MS" pitchFamily="34" charset="0"/>
              </a:rPr>
              <a:t>.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0E0D07-ED8C-974C-9576-872DBB2E27C1}"/>
              </a:ext>
            </a:extLst>
          </p:cNvPr>
          <p:cNvSpPr/>
          <p:nvPr/>
        </p:nvSpPr>
        <p:spPr>
          <a:xfrm>
            <a:off x="2810635" y="4154015"/>
            <a:ext cx="328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rgbClr val="60606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다른 </a:t>
            </a:r>
            <a:r>
              <a:rPr lang="ko-KR" altLang="en-US" sz="1000" dirty="0" err="1">
                <a:solidFill>
                  <a:srgbClr val="60606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검색어를</a:t>
            </a:r>
            <a:r>
              <a:rPr lang="ko-KR" altLang="en-US" sz="1000" dirty="0">
                <a:solidFill>
                  <a:srgbClr val="60606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입력하시거나 철자와 띄어쓰기를 </a:t>
            </a:r>
            <a:endParaRPr lang="en-US" altLang="ko-KR" sz="1000" dirty="0">
              <a:solidFill>
                <a:srgbClr val="60606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60606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확인해 보세요</a:t>
            </a:r>
            <a:r>
              <a:rPr lang="en-US" altLang="ko-KR" sz="1000" dirty="0">
                <a:solidFill>
                  <a:srgbClr val="606060"/>
                </a:solidFill>
                <a:latin typeface="맑은 고딕" panose="020B0503020000020004" pitchFamily="34" charset="-127"/>
              </a:rPr>
              <a:t>.</a:t>
            </a:r>
            <a:endParaRPr lang="ko-KR" altLang="en-US" sz="1000" dirty="0"/>
          </a:p>
        </p:txBody>
      </p:sp>
      <p:graphicFrame>
        <p:nvGraphicFramePr>
          <p:cNvPr id="14" name="Group 1480">
            <a:extLst>
              <a:ext uri="{FF2B5EF4-FFF2-40B4-BE49-F238E27FC236}">
                <a16:creationId xmlns:a16="http://schemas.microsoft.com/office/drawing/2014/main" id="{0433698D-9B7D-BF4C-A7DA-CC3093D39C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954100"/>
              </p:ext>
            </p:extLst>
          </p:nvPr>
        </p:nvGraphicFramePr>
        <p:xfrm>
          <a:off x="2186528" y="4154015"/>
          <a:ext cx="673693" cy="233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문안추가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  <p:graphicFrame>
        <p:nvGraphicFramePr>
          <p:cNvPr id="15" name="Group 1480">
            <a:extLst>
              <a:ext uri="{FF2B5EF4-FFF2-40B4-BE49-F238E27FC236}">
                <a16:creationId xmlns:a16="http://schemas.microsoft.com/office/drawing/2014/main" id="{27CD8896-3499-ED45-8A45-15DBF495C8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983097"/>
              </p:ext>
            </p:extLst>
          </p:nvPr>
        </p:nvGraphicFramePr>
        <p:xfrm>
          <a:off x="3440705" y="1809569"/>
          <a:ext cx="673693" cy="233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검색어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’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  <p:sp>
        <p:nvSpPr>
          <p:cNvPr id="18" name="직사각형 152">
            <a:extLst>
              <a:ext uri="{FF2B5EF4-FFF2-40B4-BE49-F238E27FC236}">
                <a16:creationId xmlns:a16="http://schemas.microsoft.com/office/drawing/2014/main" id="{674023DD-D709-1A4B-B543-91C5E7786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229" y="3203975"/>
            <a:ext cx="3562786" cy="74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sz="1600" b="1" dirty="0">
                <a:latin typeface="Trebuchet MS" pitchFamily="34" charset="0"/>
              </a:rPr>
              <a:t>[</a:t>
            </a:r>
            <a:r>
              <a:rPr lang="ko-KR" altLang="en-US" sz="1600" b="1" dirty="0" err="1">
                <a:latin typeface="Trebuchet MS" pitchFamily="34" charset="0"/>
              </a:rPr>
              <a:t>인기검색어</a:t>
            </a:r>
            <a:r>
              <a:rPr lang="en-US" altLang="ko-KR" sz="1600" b="1" dirty="0">
                <a:latin typeface="Trebuchet MS" pitchFamily="34" charset="0"/>
              </a:rPr>
              <a:t>]</a:t>
            </a:r>
            <a:r>
              <a:rPr lang="ko-KR" altLang="en-US" sz="1600" dirty="0">
                <a:latin typeface="Trebuchet MS" pitchFamily="34" charset="0"/>
              </a:rPr>
              <a:t> </a:t>
            </a:r>
            <a:endParaRPr lang="en-US" altLang="ko-KR" sz="1600" dirty="0">
              <a:latin typeface="Trebuchet MS" pitchFamily="34" charset="0"/>
            </a:endParaRPr>
          </a:p>
          <a:p>
            <a:pPr algn="ctr"/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척테일러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,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클래식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,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원스타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,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원스타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한별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,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 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빈티지캔버스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541350-8954-7043-A1BB-2D5F96E3DEB8}"/>
              </a:ext>
            </a:extLst>
          </p:cNvPr>
          <p:cNvSpPr/>
          <p:nvPr/>
        </p:nvSpPr>
        <p:spPr bwMode="auto">
          <a:xfrm>
            <a:off x="2960472" y="3281423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B734DEBC-2D79-0649-8DA7-FC5EA92F7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020" y="5184195"/>
            <a:ext cx="3510390" cy="39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찾으시던 정보가 아닌가요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?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고객센터를 통해 </a:t>
            </a:r>
            <a:r>
              <a:rPr lang="ko-KR" altLang="en-US" sz="1050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문의주시면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친절히 상담해드리겠습니다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.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3085D3-45BA-8249-80BE-CAF8BDA4DC8B}"/>
              </a:ext>
            </a:extLst>
          </p:cNvPr>
          <p:cNvSpPr/>
          <p:nvPr/>
        </p:nvSpPr>
        <p:spPr>
          <a:xfrm>
            <a:off x="3980765" y="5759921"/>
            <a:ext cx="1035115" cy="284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1:1</a:t>
            </a:r>
            <a:r>
              <a:rPr lang="ko-KR" altLang="en-US" sz="1000" b="1" dirty="0">
                <a:solidFill>
                  <a:schemeClr val="bg1"/>
                </a:solidFill>
              </a:rPr>
              <a:t> 문의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66A6EB5-7066-CD46-B994-D8DAF79B30A3}"/>
              </a:ext>
            </a:extLst>
          </p:cNvPr>
          <p:cNvSpPr/>
          <p:nvPr/>
        </p:nvSpPr>
        <p:spPr bwMode="auto">
          <a:xfrm>
            <a:off x="3855643" y="569510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27" name="Group 1480">
            <a:extLst>
              <a:ext uri="{FF2B5EF4-FFF2-40B4-BE49-F238E27FC236}">
                <a16:creationId xmlns:a16="http://schemas.microsoft.com/office/drawing/2014/main" id="{92C7377A-6CA7-A84E-999B-E4155F14B6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12540"/>
              </p:ext>
            </p:extLst>
          </p:nvPr>
        </p:nvGraphicFramePr>
        <p:xfrm>
          <a:off x="1700252" y="5249154"/>
          <a:ext cx="972552" cy="365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72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문안 </a:t>
                      </a:r>
                      <a:endParaRPr lang="en-US" altLang="ko-KR" sz="9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및 버튼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15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11699204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470375" y="76906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신발 </a:t>
            </a:r>
            <a:endParaRPr kumimoji="0" lang="ko-KR" altLang="ko-KR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필터 조건 관련 컨버스 피드백 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327E4B3-8D4A-45D8-BE36-E7345CCFED2F}"/>
              </a:ext>
            </a:extLst>
          </p:cNvPr>
          <p:cNvSpPr txBox="1">
            <a:spLocks/>
          </p:cNvSpPr>
          <p:nvPr/>
        </p:nvSpPr>
        <p:spPr>
          <a:xfrm>
            <a:off x="4359832" y="76906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dirty="0" err="1">
                <a:solidFill>
                  <a:schemeClr val="bg1"/>
                </a:solidFill>
                <a:latin typeface="+mn-ea"/>
                <a:ea typeface="+mn-ea"/>
              </a:rPr>
              <a:t>어패럴</a:t>
            </a:r>
            <a:r>
              <a:rPr kumimoji="0"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 악세서리</a:t>
            </a:r>
            <a:endParaRPr kumimoji="0" lang="ko-KR" altLang="ko-KR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26855-B307-4158-AA65-28717F162F8F}"/>
              </a:ext>
            </a:extLst>
          </p:cNvPr>
          <p:cNvSpPr txBox="1"/>
          <p:nvPr/>
        </p:nvSpPr>
        <p:spPr>
          <a:xfrm>
            <a:off x="470375" y="1538790"/>
            <a:ext cx="49505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구분 </a:t>
            </a:r>
            <a:endParaRPr lang="en-US" altLang="ko-KR" sz="1200" b="1" dirty="0"/>
          </a:p>
          <a:p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여성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남성</a:t>
            </a:r>
            <a:endParaRPr lang="en-US" altLang="ko-KR" sz="1200" dirty="0"/>
          </a:p>
          <a:p>
            <a:endParaRPr lang="en-US" altLang="ko-KR" sz="1200" b="1" dirty="0"/>
          </a:p>
          <a:p>
            <a:r>
              <a:rPr lang="ko-KR" altLang="en-US" sz="1200" b="1" dirty="0"/>
              <a:t>제품 타입</a:t>
            </a:r>
            <a:endParaRPr lang="en-US" altLang="ko-KR" sz="1200" b="1" dirty="0"/>
          </a:p>
          <a:p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스니커즈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highlight>
                  <a:srgbClr val="FFFF00"/>
                </a:highlight>
              </a:rPr>
              <a:t>뮬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샌들 </a:t>
            </a:r>
            <a:r>
              <a:rPr lang="en-US" altLang="ko-KR" sz="1200" dirty="0"/>
              <a:t>&amp; </a:t>
            </a:r>
            <a:r>
              <a:rPr lang="ko-KR" altLang="en-US" sz="1200" dirty="0"/>
              <a:t>슬리퍼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ko-KR" altLang="en-US" sz="1200" b="1" dirty="0"/>
              <a:t>스타일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dirty="0"/>
              <a:t> 하이  로우</a:t>
            </a:r>
            <a:endParaRPr lang="en-US" altLang="ko-KR" sz="1200" dirty="0"/>
          </a:p>
          <a:p>
            <a:r>
              <a:rPr lang="ko-KR" altLang="en-US" sz="1200" dirty="0"/>
              <a:t> 미드  플랫폼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사이즈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220, 225, 230, 235,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240, 245, 250, 255,</a:t>
            </a:r>
          </a:p>
          <a:p>
            <a:r>
              <a:rPr lang="en-US" altLang="ko-KR" sz="1200" dirty="0"/>
              <a:t>260, 265, 270, 275, </a:t>
            </a:r>
          </a:p>
          <a:p>
            <a:r>
              <a:rPr lang="en-US" altLang="ko-KR" sz="1200" dirty="0"/>
              <a:t>280, 285, 290</a:t>
            </a:r>
            <a:r>
              <a:rPr lang="en-US" altLang="ko-KR" sz="1200" dirty="0">
                <a:solidFill>
                  <a:srgbClr val="FF0000"/>
                </a:solidFill>
              </a:rPr>
              <a:t>, 295, </a:t>
            </a:r>
            <a:r>
              <a:rPr lang="en-US" altLang="ko-KR" sz="1200" dirty="0"/>
              <a:t>300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컬러</a:t>
            </a:r>
            <a:endParaRPr lang="en-US" altLang="ko-KR" sz="1200" b="1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5DDEE227-2EA7-48EB-9B20-A7C5229E1780}"/>
              </a:ext>
            </a:extLst>
          </p:cNvPr>
          <p:cNvSpPr txBox="1">
            <a:spLocks/>
          </p:cNvSpPr>
          <p:nvPr/>
        </p:nvSpPr>
        <p:spPr>
          <a:xfrm>
            <a:off x="8616280" y="767444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800" dirty="0" err="1">
                <a:solidFill>
                  <a:schemeClr val="bg1"/>
                </a:solidFill>
                <a:latin typeface="+mn-ea"/>
                <a:ea typeface="+mn-ea"/>
              </a:rPr>
              <a:t>키즈</a:t>
            </a:r>
            <a:endParaRPr kumimoji="0" lang="ko-KR" altLang="ko-KR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3CAE84-2B35-41DA-8765-46AA715D01B5}"/>
              </a:ext>
            </a:extLst>
          </p:cNvPr>
          <p:cNvSpPr txBox="1"/>
          <p:nvPr/>
        </p:nvSpPr>
        <p:spPr>
          <a:xfrm>
            <a:off x="4269822" y="1538790"/>
            <a:ext cx="49505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제품 타입</a:t>
            </a:r>
            <a:endParaRPr lang="en-US" altLang="ko-KR" sz="1200" b="1" dirty="0"/>
          </a:p>
          <a:p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티셔츠 </a:t>
            </a:r>
            <a:r>
              <a:rPr lang="en-US" altLang="ko-KR" sz="1200" dirty="0"/>
              <a:t>&amp; </a:t>
            </a:r>
            <a:r>
              <a:rPr lang="ko-KR" altLang="en-US" sz="1200" dirty="0"/>
              <a:t>탑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후디</a:t>
            </a:r>
            <a:r>
              <a:rPr lang="ko-KR" altLang="en-US" sz="1200" dirty="0"/>
              <a:t> </a:t>
            </a:r>
            <a:r>
              <a:rPr lang="en-US" altLang="ko-KR" sz="1200" dirty="0"/>
              <a:t>&amp; </a:t>
            </a:r>
            <a:r>
              <a:rPr lang="ko-KR" altLang="en-US" sz="1200" dirty="0" err="1"/>
              <a:t>스웻셔츠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팬츠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모자 </a:t>
            </a:r>
            <a:r>
              <a:rPr lang="en-US" altLang="ko-KR" sz="1200" dirty="0"/>
              <a:t>&amp; </a:t>
            </a:r>
            <a:r>
              <a:rPr lang="ko-KR" altLang="en-US" sz="1200" dirty="0"/>
              <a:t>가방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슈레이스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사이즈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80 85 90 95 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100 105 110 FREE  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컬러</a:t>
            </a:r>
            <a:endParaRPr lang="en-US" altLang="ko-KR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6A0ADC-FB46-4962-A01D-B138FE25906E}"/>
              </a:ext>
            </a:extLst>
          </p:cNvPr>
          <p:cNvSpPr txBox="1"/>
          <p:nvPr/>
        </p:nvSpPr>
        <p:spPr>
          <a:xfrm>
            <a:off x="8459189" y="1538790"/>
            <a:ext cx="4950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구분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ko-KR" altLang="en-US" sz="1200" dirty="0" err="1"/>
              <a:t>인펀트</a:t>
            </a:r>
            <a:r>
              <a:rPr lang="ko-KR" altLang="en-US" sz="1200" dirty="0"/>
              <a:t> </a:t>
            </a:r>
            <a:r>
              <a:rPr lang="en-US" altLang="ko-KR" sz="1200" dirty="0"/>
              <a:t>(170 </a:t>
            </a:r>
            <a:r>
              <a:rPr lang="ko-KR" altLang="en-US" sz="1200" dirty="0"/>
              <a:t>미만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 err="1"/>
              <a:t>키즈</a:t>
            </a:r>
            <a:r>
              <a:rPr lang="ko-KR" altLang="en-US" sz="1200" dirty="0"/>
              <a:t> </a:t>
            </a:r>
            <a:r>
              <a:rPr lang="en-US" altLang="ko-KR" sz="1200" dirty="0"/>
              <a:t>(170 </a:t>
            </a:r>
            <a:r>
              <a:rPr lang="ko-KR" altLang="en-US" sz="1200" dirty="0"/>
              <a:t>이상</a:t>
            </a:r>
            <a:r>
              <a:rPr lang="en-US" altLang="ko-KR" sz="1200" dirty="0"/>
              <a:t>)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스타일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dirty="0"/>
              <a:t>로우 </a:t>
            </a:r>
            <a:endParaRPr lang="en-US" altLang="ko-KR" sz="1200" dirty="0"/>
          </a:p>
          <a:p>
            <a:r>
              <a:rPr lang="ko-KR" altLang="en-US" sz="1200" dirty="0"/>
              <a:t>미드</a:t>
            </a:r>
            <a:endParaRPr lang="en-US" altLang="ko-KR" sz="1200" dirty="0"/>
          </a:p>
          <a:p>
            <a:r>
              <a:rPr lang="ko-KR" altLang="en-US" sz="1200" dirty="0"/>
              <a:t>하이 </a:t>
            </a:r>
            <a:endParaRPr lang="en-US" altLang="ko-KR" sz="1200" dirty="0"/>
          </a:p>
          <a:p>
            <a:r>
              <a:rPr lang="ko-KR" altLang="en-US" sz="1200" dirty="0"/>
              <a:t>부츠 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사이즈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105, 110, 115, 120</a:t>
            </a:r>
          </a:p>
          <a:p>
            <a:r>
              <a:rPr lang="en-US" altLang="ko-KR" sz="1200" dirty="0"/>
              <a:t>125, 130, 140, 150, </a:t>
            </a:r>
          </a:p>
          <a:p>
            <a:r>
              <a:rPr lang="en-US" altLang="ko-KR" sz="1200" dirty="0"/>
              <a:t>155, </a:t>
            </a:r>
            <a:r>
              <a:rPr lang="en-US" altLang="ko-KR" sz="1200" b="1" dirty="0">
                <a:solidFill>
                  <a:srgbClr val="FF0000"/>
                </a:solidFill>
              </a:rPr>
              <a:t>160, </a:t>
            </a:r>
            <a:r>
              <a:rPr lang="en-US" altLang="ko-KR" sz="1200" dirty="0"/>
              <a:t>165, 170, </a:t>
            </a:r>
          </a:p>
          <a:p>
            <a:r>
              <a:rPr lang="en-US" altLang="ko-KR" sz="1200" dirty="0"/>
              <a:t>180, 190,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200, 210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ko-KR" altLang="en-US" sz="1200" dirty="0"/>
              <a:t>컬러</a:t>
            </a:r>
            <a:endParaRPr lang="en-US" altLang="ko-KR" sz="1200" dirty="0"/>
          </a:p>
        </p:txBody>
      </p:sp>
      <p:graphicFrame>
        <p:nvGraphicFramePr>
          <p:cNvPr id="10" name="Group 1480">
            <a:extLst>
              <a:ext uri="{FF2B5EF4-FFF2-40B4-BE49-F238E27FC236}">
                <a16:creationId xmlns:a16="http://schemas.microsoft.com/office/drawing/2014/main" id="{440DC7D9-DC86-714F-8664-E4E5E2D9B8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993289"/>
              </p:ext>
            </p:extLst>
          </p:nvPr>
        </p:nvGraphicFramePr>
        <p:xfrm>
          <a:off x="7557445" y="192389"/>
          <a:ext cx="4435853" cy="2339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0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8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필터 조건에 따른 하위 속성 값</a:t>
                      </a:r>
                      <a:r>
                        <a:rPr lang="en-US" altLang="ko-KR" sz="900" dirty="0"/>
                        <a:t>(value)</a:t>
                      </a:r>
                      <a:r>
                        <a:rPr lang="ko-KR" altLang="en-US" sz="900" dirty="0"/>
                        <a:t> 추가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제공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강수재 </a:t>
                      </a:r>
                      <a:r>
                        <a:rPr lang="en-US" altLang="ko-KR" sz="900" dirty="0"/>
                        <a:t>K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70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01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3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E876031-F481-F143-BB34-3EC5AFC6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Common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6716C-BA63-D244-B047-5F20DAAB8564}"/>
              </a:ext>
            </a:extLst>
          </p:cNvPr>
          <p:cNvSpPr txBox="1"/>
          <p:nvPr/>
        </p:nvSpPr>
        <p:spPr>
          <a:xfrm>
            <a:off x="-939800" y="5850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902BBE-A10C-BE4E-A747-FA3C87B316B7}"/>
              </a:ext>
            </a:extLst>
          </p:cNvPr>
          <p:cNvSpPr>
            <a:spLocks noChangeAspect="1"/>
          </p:cNvSpPr>
          <p:nvPr/>
        </p:nvSpPr>
        <p:spPr bwMode="auto">
          <a:xfrm>
            <a:off x="560385" y="85188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F0517C-431D-8849-A302-BEFA967DDE75}"/>
              </a:ext>
            </a:extLst>
          </p:cNvPr>
          <p:cNvSpPr txBox="1">
            <a:spLocks/>
          </p:cNvSpPr>
          <p:nvPr/>
        </p:nvSpPr>
        <p:spPr>
          <a:xfrm>
            <a:off x="1043712" y="1917450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D2EFE1-BF04-8343-A0F2-3A69E6197BD3}"/>
              </a:ext>
            </a:extLst>
          </p:cNvPr>
          <p:cNvSpPr>
            <a:spLocks/>
          </p:cNvSpPr>
          <p:nvPr/>
        </p:nvSpPr>
        <p:spPr>
          <a:xfrm>
            <a:off x="556312" y="319113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5DEF33-7E69-854F-BADF-58F93B374C3F}"/>
              </a:ext>
            </a:extLst>
          </p:cNvPr>
          <p:cNvSpPr>
            <a:spLocks noChangeAspect="1"/>
          </p:cNvSpPr>
          <p:nvPr/>
        </p:nvSpPr>
        <p:spPr bwMode="auto">
          <a:xfrm>
            <a:off x="560315" y="857010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10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28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CA5CB1-76B0-FC4E-83F9-BD5D95A81E54}"/>
              </a:ext>
            </a:extLst>
          </p:cNvPr>
          <p:cNvSpPr txBox="1">
            <a:spLocks/>
          </p:cNvSpPr>
          <p:nvPr/>
        </p:nvSpPr>
        <p:spPr>
          <a:xfrm>
            <a:off x="902587" y="636235"/>
            <a:ext cx="12650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F0"/>
                </a:solidFill>
                <a:uFillTx/>
              </a:rPr>
              <a:t>온라인 추첨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(</a:t>
            </a:r>
            <a:r>
              <a:rPr kumimoji="1" lang="ko-KR" altLang="en-US" sz="1000" b="1" i="1" dirty="0">
                <a:solidFill>
                  <a:srgbClr val="00B0F0"/>
                </a:solidFill>
                <a:uFillTx/>
              </a:rPr>
              <a:t>기본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  <a:uFillTx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4C7BDE-B9A5-3D43-94EE-3B6992B0F296}"/>
              </a:ext>
            </a:extLst>
          </p:cNvPr>
          <p:cNvSpPr>
            <a:spLocks noChangeAspect="1"/>
          </p:cNvSpPr>
          <p:nvPr/>
        </p:nvSpPr>
        <p:spPr bwMode="auto">
          <a:xfrm>
            <a:off x="2641683" y="85188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FEE068-FA8B-6740-9B14-ACB7BE51C4FF}"/>
              </a:ext>
            </a:extLst>
          </p:cNvPr>
          <p:cNvSpPr txBox="1">
            <a:spLocks/>
          </p:cNvSpPr>
          <p:nvPr/>
        </p:nvSpPr>
        <p:spPr>
          <a:xfrm>
            <a:off x="3125010" y="1917450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A66A82-23C8-DF4C-8216-981002A5A019}"/>
              </a:ext>
            </a:extLst>
          </p:cNvPr>
          <p:cNvSpPr>
            <a:spLocks noChangeAspect="1"/>
          </p:cNvSpPr>
          <p:nvPr/>
        </p:nvSpPr>
        <p:spPr bwMode="auto">
          <a:xfrm>
            <a:off x="2641613" y="857010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11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01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B6660B-63A7-6346-926C-A30734DCD697}"/>
              </a:ext>
            </a:extLst>
          </p:cNvPr>
          <p:cNvSpPr txBox="1">
            <a:spLocks/>
          </p:cNvSpPr>
          <p:nvPr/>
        </p:nvSpPr>
        <p:spPr>
          <a:xfrm>
            <a:off x="2732331" y="636235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F0"/>
                </a:solidFill>
                <a:uFillTx/>
              </a:rPr>
              <a:t>온라인 </a:t>
            </a:r>
            <a:r>
              <a:rPr kumimoji="1" lang="ko-KR" altLang="en-US" sz="1000" b="1" i="1" dirty="0" err="1">
                <a:solidFill>
                  <a:srgbClr val="00B0F0"/>
                </a:solidFill>
                <a:uFillTx/>
              </a:rPr>
              <a:t>추첨전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(</a:t>
            </a:r>
            <a:r>
              <a:rPr kumimoji="1" lang="ko-KR" altLang="en-US" sz="1000" b="1" i="1" dirty="0">
                <a:solidFill>
                  <a:srgbClr val="00B0F0"/>
                </a:solidFill>
                <a:uFillTx/>
              </a:rPr>
              <a:t>마우스 오버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  <a:uFillTx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3D486A2-DADB-B34B-863E-6621FF21AA22}"/>
              </a:ext>
            </a:extLst>
          </p:cNvPr>
          <p:cNvSpPr>
            <a:spLocks noChangeAspect="1"/>
          </p:cNvSpPr>
          <p:nvPr/>
        </p:nvSpPr>
        <p:spPr bwMode="auto">
          <a:xfrm>
            <a:off x="4714482" y="85188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053AED-1A7F-B14D-BB2E-5F25EFA37342}"/>
              </a:ext>
            </a:extLst>
          </p:cNvPr>
          <p:cNvSpPr txBox="1">
            <a:spLocks/>
          </p:cNvSpPr>
          <p:nvPr/>
        </p:nvSpPr>
        <p:spPr>
          <a:xfrm>
            <a:off x="5197809" y="1917450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AA7C55A-A343-3347-8480-32F013D24E5D}"/>
              </a:ext>
            </a:extLst>
          </p:cNvPr>
          <p:cNvSpPr>
            <a:spLocks noChangeAspect="1"/>
          </p:cNvSpPr>
          <p:nvPr/>
        </p:nvSpPr>
        <p:spPr bwMode="auto">
          <a:xfrm>
            <a:off x="4714412" y="857010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10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28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098561-C175-BE42-AA29-24935BF31E27}"/>
              </a:ext>
            </a:extLst>
          </p:cNvPr>
          <p:cNvSpPr txBox="1">
            <a:spLocks/>
          </p:cNvSpPr>
          <p:nvPr/>
        </p:nvSpPr>
        <p:spPr>
          <a:xfrm>
            <a:off x="5012571" y="636235"/>
            <a:ext cx="1350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err="1">
                <a:solidFill>
                  <a:srgbClr val="00B0F0"/>
                </a:solidFill>
                <a:uFillTx/>
              </a:rPr>
              <a:t>응모중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(</a:t>
            </a:r>
            <a:r>
              <a:rPr kumimoji="1" lang="ko-KR" altLang="en-US" sz="1000" b="1" i="1" dirty="0">
                <a:solidFill>
                  <a:srgbClr val="00B0F0"/>
                </a:solidFill>
                <a:uFillTx/>
              </a:rPr>
              <a:t>마우스 오버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  <a:uFillTx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6D4686-AF0D-4F49-A926-599DAE193155}"/>
              </a:ext>
            </a:extLst>
          </p:cNvPr>
          <p:cNvSpPr>
            <a:spLocks noChangeAspect="1"/>
          </p:cNvSpPr>
          <p:nvPr/>
        </p:nvSpPr>
        <p:spPr bwMode="auto">
          <a:xfrm>
            <a:off x="555978" y="384354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3135F6D-E4C7-EC41-8796-6A368356823F}"/>
              </a:ext>
            </a:extLst>
          </p:cNvPr>
          <p:cNvSpPr txBox="1">
            <a:spLocks/>
          </p:cNvSpPr>
          <p:nvPr/>
        </p:nvSpPr>
        <p:spPr>
          <a:xfrm>
            <a:off x="1039305" y="4909110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CFFA78F-1C6B-A446-8303-4751B70A254B}"/>
              </a:ext>
            </a:extLst>
          </p:cNvPr>
          <p:cNvSpPr>
            <a:spLocks noChangeAspect="1"/>
          </p:cNvSpPr>
          <p:nvPr/>
        </p:nvSpPr>
        <p:spPr bwMode="auto">
          <a:xfrm>
            <a:off x="555908" y="3848670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11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03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9BED68-6EF6-DF42-89C7-A2E49AA223CE}"/>
              </a:ext>
            </a:extLst>
          </p:cNvPr>
          <p:cNvSpPr txBox="1">
            <a:spLocks/>
          </p:cNvSpPr>
          <p:nvPr/>
        </p:nvSpPr>
        <p:spPr>
          <a:xfrm>
            <a:off x="622387" y="3627895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 err="1">
                <a:solidFill>
                  <a:srgbClr val="00B0F0"/>
                </a:solidFill>
                <a:uFillTx/>
              </a:rPr>
              <a:t>당첨발표</a:t>
            </a:r>
            <a:r>
              <a:rPr kumimoji="1" lang="ko-KR" altLang="en-US" sz="1000" b="1" i="1" dirty="0">
                <a:solidFill>
                  <a:srgbClr val="00B0F0"/>
                </a:solidFill>
                <a:uFillTx/>
              </a:rPr>
              <a:t> 시작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(</a:t>
            </a:r>
            <a:r>
              <a:rPr kumimoji="1" lang="ko-KR" altLang="en-US" sz="1000" b="1" i="1" dirty="0">
                <a:solidFill>
                  <a:srgbClr val="00B0F0"/>
                </a:solidFill>
                <a:uFillTx/>
              </a:rPr>
              <a:t>마우스 오버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  <a:uFillTx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B195CFE-75B3-4D40-B415-345018CA62B2}"/>
              </a:ext>
            </a:extLst>
          </p:cNvPr>
          <p:cNvSpPr>
            <a:spLocks/>
          </p:cNvSpPr>
          <p:nvPr/>
        </p:nvSpPr>
        <p:spPr bwMode="auto">
          <a:xfrm>
            <a:off x="1043712" y="164211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>
                <a:solidFill>
                  <a:srgbClr val="FFFFFF"/>
                </a:solidFill>
                <a:uFillTx/>
                <a:latin typeface="Trebuchet MS" pitchFamily="34" charset="0"/>
              </a:rPr>
              <a:t>1</a:t>
            </a:r>
            <a:endParaRPr lang="ko-KR" altLang="en-US" sz="80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3FD6A00-F0AC-6447-9765-96A8AFD51161}"/>
              </a:ext>
            </a:extLst>
          </p:cNvPr>
          <p:cNvSpPr>
            <a:spLocks/>
          </p:cNvSpPr>
          <p:nvPr/>
        </p:nvSpPr>
        <p:spPr bwMode="auto">
          <a:xfrm>
            <a:off x="478119" y="323715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2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A0B3C7-1139-3D4C-85B5-E8F2EA57EE87}"/>
              </a:ext>
            </a:extLst>
          </p:cNvPr>
          <p:cNvSpPr>
            <a:spLocks/>
          </p:cNvSpPr>
          <p:nvPr/>
        </p:nvSpPr>
        <p:spPr>
          <a:xfrm>
            <a:off x="416337" y="834061"/>
            <a:ext cx="2117978" cy="27251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uFillTx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7403E18-D8C5-F342-9B3A-ABEE8BF51A50}"/>
              </a:ext>
            </a:extLst>
          </p:cNvPr>
          <p:cNvSpPr>
            <a:spLocks/>
          </p:cNvSpPr>
          <p:nvPr/>
        </p:nvSpPr>
        <p:spPr bwMode="auto">
          <a:xfrm>
            <a:off x="292461" y="83406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3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44976D6-5106-294A-9572-AE4FEF92DCB7}"/>
              </a:ext>
            </a:extLst>
          </p:cNvPr>
          <p:cNvSpPr>
            <a:spLocks/>
          </p:cNvSpPr>
          <p:nvPr/>
        </p:nvSpPr>
        <p:spPr bwMode="auto">
          <a:xfrm>
            <a:off x="966649" y="99700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4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956F61-CCC1-CA4A-86E2-BF1FF80E2C35}"/>
              </a:ext>
            </a:extLst>
          </p:cNvPr>
          <p:cNvSpPr>
            <a:spLocks noChangeAspect="1"/>
          </p:cNvSpPr>
          <p:nvPr/>
        </p:nvSpPr>
        <p:spPr bwMode="auto">
          <a:xfrm>
            <a:off x="6807595" y="85532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902091-A046-0C4C-A37A-F4B76E7D801C}"/>
              </a:ext>
            </a:extLst>
          </p:cNvPr>
          <p:cNvSpPr txBox="1">
            <a:spLocks/>
          </p:cNvSpPr>
          <p:nvPr/>
        </p:nvSpPr>
        <p:spPr>
          <a:xfrm>
            <a:off x="7290922" y="1920890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D767DFB-B8D2-964B-AB8C-A467AC1D66F9}"/>
              </a:ext>
            </a:extLst>
          </p:cNvPr>
          <p:cNvSpPr>
            <a:spLocks noChangeAspect="1"/>
          </p:cNvSpPr>
          <p:nvPr/>
        </p:nvSpPr>
        <p:spPr bwMode="auto">
          <a:xfrm>
            <a:off x="6807525" y="860450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11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02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85F8267-B5AD-3249-8BD9-DECF7DAA6A02}"/>
              </a:ext>
            </a:extLst>
          </p:cNvPr>
          <p:cNvSpPr txBox="1">
            <a:spLocks/>
          </p:cNvSpPr>
          <p:nvPr/>
        </p:nvSpPr>
        <p:spPr>
          <a:xfrm>
            <a:off x="6893316" y="639675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err="1">
                <a:solidFill>
                  <a:srgbClr val="00B0F0"/>
                </a:solidFill>
                <a:uFillTx/>
              </a:rPr>
              <a:t>응모기간</a:t>
            </a:r>
            <a:r>
              <a:rPr lang="ko-KR" altLang="en-US" sz="1000" b="1" i="1" dirty="0">
                <a:solidFill>
                  <a:srgbClr val="00B0F0"/>
                </a:solidFill>
                <a:uFillTx/>
              </a:rPr>
              <a:t> 종료</a:t>
            </a:r>
            <a:r>
              <a:rPr lang="en-US" altLang="ko-KR" sz="1000" b="1" i="1" dirty="0">
                <a:solidFill>
                  <a:srgbClr val="00B0F0"/>
                </a:solidFill>
                <a:uFillTx/>
              </a:rPr>
              <a:t>(</a:t>
            </a:r>
            <a:r>
              <a:rPr lang="ko-KR" altLang="en-US" sz="1000" b="1" i="1" dirty="0">
                <a:solidFill>
                  <a:srgbClr val="00B0F0"/>
                </a:solidFill>
                <a:uFillTx/>
              </a:rPr>
              <a:t>마우스 오버</a:t>
            </a:r>
            <a:r>
              <a:rPr lang="en-US" altLang="ko-KR" sz="1000" b="1" i="1" dirty="0">
                <a:solidFill>
                  <a:srgbClr val="00B0F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  <a:uFillTx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E9FEBA6-BE4F-3548-B76C-F89167037F56}"/>
              </a:ext>
            </a:extLst>
          </p:cNvPr>
          <p:cNvSpPr>
            <a:spLocks/>
          </p:cNvSpPr>
          <p:nvPr/>
        </p:nvSpPr>
        <p:spPr>
          <a:xfrm>
            <a:off x="3773592" y="867274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온라인 추첨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8F3BF60-78BD-BC41-8579-5774B73D87A3}"/>
              </a:ext>
            </a:extLst>
          </p:cNvPr>
          <p:cNvSpPr>
            <a:spLocks/>
          </p:cNvSpPr>
          <p:nvPr/>
        </p:nvSpPr>
        <p:spPr>
          <a:xfrm>
            <a:off x="5843155" y="867274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온라인 추첨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865D33E-FB82-0847-86A9-4B12B4C2D773}"/>
              </a:ext>
            </a:extLst>
          </p:cNvPr>
          <p:cNvSpPr>
            <a:spLocks/>
          </p:cNvSpPr>
          <p:nvPr/>
        </p:nvSpPr>
        <p:spPr>
          <a:xfrm>
            <a:off x="1676002" y="3858934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온라인 추첨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6B33BE5-D8F1-3746-BA9C-A26A5CE44BA3}"/>
              </a:ext>
            </a:extLst>
          </p:cNvPr>
          <p:cNvSpPr>
            <a:spLocks/>
          </p:cNvSpPr>
          <p:nvPr/>
        </p:nvSpPr>
        <p:spPr>
          <a:xfrm>
            <a:off x="7932720" y="858831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온라인 추첨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4D638499-E27A-5540-AF1D-AB374DF206D3}"/>
              </a:ext>
            </a:extLst>
          </p:cNvPr>
          <p:cNvSpPr>
            <a:spLocks/>
          </p:cNvSpPr>
          <p:nvPr/>
        </p:nvSpPr>
        <p:spPr bwMode="auto">
          <a:xfrm>
            <a:off x="1600994" y="90272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10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EAFC96F-6EB9-BD48-95D1-7DD02B9CF44F}"/>
              </a:ext>
            </a:extLst>
          </p:cNvPr>
          <p:cNvSpPr>
            <a:spLocks/>
          </p:cNvSpPr>
          <p:nvPr/>
        </p:nvSpPr>
        <p:spPr>
          <a:xfrm>
            <a:off x="1685510" y="867274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온라인 추첨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798FCE1-B67F-2245-B2C7-B02570EEE5F7}"/>
              </a:ext>
            </a:extLst>
          </p:cNvPr>
          <p:cNvSpPr>
            <a:spLocks noChangeAspect="1"/>
          </p:cNvSpPr>
          <p:nvPr/>
        </p:nvSpPr>
        <p:spPr bwMode="auto">
          <a:xfrm>
            <a:off x="2645748" y="3840039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095485F-2C66-7042-8112-6956635602CD}"/>
              </a:ext>
            </a:extLst>
          </p:cNvPr>
          <p:cNvSpPr txBox="1">
            <a:spLocks/>
          </p:cNvSpPr>
          <p:nvPr/>
        </p:nvSpPr>
        <p:spPr>
          <a:xfrm>
            <a:off x="3129075" y="4905604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8B371EE-D325-7F48-A0BE-92CBC5EDB460}"/>
              </a:ext>
            </a:extLst>
          </p:cNvPr>
          <p:cNvSpPr>
            <a:spLocks noChangeAspect="1"/>
          </p:cNvSpPr>
          <p:nvPr/>
        </p:nvSpPr>
        <p:spPr bwMode="auto">
          <a:xfrm>
            <a:off x="2645678" y="3845164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11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02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E322A1-9D8A-FB4D-A659-F8965BC46886}"/>
              </a:ext>
            </a:extLst>
          </p:cNvPr>
          <p:cNvSpPr txBox="1">
            <a:spLocks/>
          </p:cNvSpPr>
          <p:nvPr/>
        </p:nvSpPr>
        <p:spPr>
          <a:xfrm>
            <a:off x="2658169" y="362438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>
                <a:solidFill>
                  <a:srgbClr val="00B0F0"/>
                </a:solidFill>
                <a:uFillTx/>
              </a:rPr>
              <a:t>당첨자 발표 종료</a:t>
            </a:r>
            <a:r>
              <a:rPr lang="en-US" altLang="ko-KR" sz="1000" b="1" i="1" dirty="0">
                <a:solidFill>
                  <a:srgbClr val="00B0F0"/>
                </a:solidFill>
                <a:uFillTx/>
              </a:rPr>
              <a:t>(</a:t>
            </a:r>
            <a:r>
              <a:rPr lang="ko-KR" altLang="en-US" sz="1000" b="1" i="1" dirty="0">
                <a:solidFill>
                  <a:srgbClr val="00B0F0"/>
                </a:solidFill>
                <a:uFillTx/>
              </a:rPr>
              <a:t>마우스 오버</a:t>
            </a:r>
            <a:r>
              <a:rPr lang="en-US" altLang="ko-KR" sz="1000" b="1" i="1" dirty="0">
                <a:solidFill>
                  <a:srgbClr val="00B0F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  <a:uFillTx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005BD9A-A827-6143-86F2-B022338F6884}"/>
              </a:ext>
            </a:extLst>
          </p:cNvPr>
          <p:cNvSpPr>
            <a:spLocks/>
          </p:cNvSpPr>
          <p:nvPr/>
        </p:nvSpPr>
        <p:spPr>
          <a:xfrm>
            <a:off x="3770873" y="3843545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온라인 추첨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A62D144-2FE8-8141-AA84-EBF2169F1BD4}"/>
              </a:ext>
            </a:extLst>
          </p:cNvPr>
          <p:cNvSpPr>
            <a:spLocks/>
          </p:cNvSpPr>
          <p:nvPr/>
        </p:nvSpPr>
        <p:spPr>
          <a:xfrm>
            <a:off x="2641613" y="851885"/>
            <a:ext cx="1925983" cy="233924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 err="1">
                <a:solidFill>
                  <a:schemeClr val="bg1"/>
                </a:solidFill>
                <a:uFillTx/>
                <a:latin typeface="Trebuchet MS" pitchFamily="34" charset="0"/>
              </a:rPr>
              <a:t>응모예정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81486B0-E6D1-2343-887B-F79EEADB64D3}"/>
              </a:ext>
            </a:extLst>
          </p:cNvPr>
          <p:cNvSpPr>
            <a:spLocks/>
          </p:cNvSpPr>
          <p:nvPr/>
        </p:nvSpPr>
        <p:spPr bwMode="auto">
          <a:xfrm>
            <a:off x="3125010" y="180864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5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CE65791-2D98-824B-8B3B-D9BBDFEFD1CE}"/>
              </a:ext>
            </a:extLst>
          </p:cNvPr>
          <p:cNvSpPr>
            <a:spLocks/>
          </p:cNvSpPr>
          <p:nvPr/>
        </p:nvSpPr>
        <p:spPr>
          <a:xfrm>
            <a:off x="2634148" y="319113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26417D1-3564-3242-A2AD-40C02240EEA2}"/>
              </a:ext>
            </a:extLst>
          </p:cNvPr>
          <p:cNvSpPr>
            <a:spLocks/>
          </p:cNvSpPr>
          <p:nvPr/>
        </p:nvSpPr>
        <p:spPr>
          <a:xfrm>
            <a:off x="4708399" y="851885"/>
            <a:ext cx="1954072" cy="233924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solidFill>
                  <a:schemeClr val="bg1"/>
                </a:solidFill>
                <a:uFillTx/>
                <a:latin typeface="Trebuchet MS" pitchFamily="34" charset="0"/>
              </a:rPr>
              <a:t>응모하기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109CE65-4F95-4345-A415-59B657DBD04A}"/>
              </a:ext>
            </a:extLst>
          </p:cNvPr>
          <p:cNvSpPr>
            <a:spLocks/>
          </p:cNvSpPr>
          <p:nvPr/>
        </p:nvSpPr>
        <p:spPr bwMode="auto">
          <a:xfrm>
            <a:off x="5219884" y="180864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6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5416CD9-625B-8747-AD7D-C800AF35228A}"/>
              </a:ext>
            </a:extLst>
          </p:cNvPr>
          <p:cNvSpPr>
            <a:spLocks/>
          </p:cNvSpPr>
          <p:nvPr/>
        </p:nvSpPr>
        <p:spPr>
          <a:xfrm>
            <a:off x="4722702" y="319113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E46890D-C853-1F49-B013-D873BBF7F8EA}"/>
              </a:ext>
            </a:extLst>
          </p:cNvPr>
          <p:cNvSpPr>
            <a:spLocks/>
          </p:cNvSpPr>
          <p:nvPr/>
        </p:nvSpPr>
        <p:spPr>
          <a:xfrm>
            <a:off x="6807525" y="851885"/>
            <a:ext cx="1954072" cy="233924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 err="1">
                <a:solidFill>
                  <a:schemeClr val="bg1"/>
                </a:solidFill>
                <a:uFillTx/>
                <a:latin typeface="Trebuchet MS" pitchFamily="34" charset="0"/>
              </a:rPr>
              <a:t>응모종료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ADA221D0-0F56-584C-A183-BC33CDF2638C}"/>
              </a:ext>
            </a:extLst>
          </p:cNvPr>
          <p:cNvSpPr>
            <a:spLocks/>
          </p:cNvSpPr>
          <p:nvPr/>
        </p:nvSpPr>
        <p:spPr bwMode="auto">
          <a:xfrm>
            <a:off x="7319010" y="180864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7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CA45E27-B9F0-514F-9327-6EEB907C0DD4}"/>
              </a:ext>
            </a:extLst>
          </p:cNvPr>
          <p:cNvSpPr>
            <a:spLocks/>
          </p:cNvSpPr>
          <p:nvPr/>
        </p:nvSpPr>
        <p:spPr>
          <a:xfrm>
            <a:off x="6821828" y="319113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FDA4155-FC82-1A42-8544-D84750E889EF}"/>
              </a:ext>
            </a:extLst>
          </p:cNvPr>
          <p:cNvSpPr>
            <a:spLocks/>
          </p:cNvSpPr>
          <p:nvPr/>
        </p:nvSpPr>
        <p:spPr>
          <a:xfrm>
            <a:off x="567850" y="3849455"/>
            <a:ext cx="1925983" cy="233924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 err="1">
                <a:solidFill>
                  <a:schemeClr val="bg1"/>
                </a:solidFill>
                <a:uFillTx/>
                <a:latin typeface="Trebuchet MS" pitchFamily="34" charset="0"/>
              </a:rPr>
              <a:t>당첨확인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A751C6B-3014-484F-BA7C-672C30BBCA9D}"/>
              </a:ext>
            </a:extLst>
          </p:cNvPr>
          <p:cNvSpPr>
            <a:spLocks/>
          </p:cNvSpPr>
          <p:nvPr/>
        </p:nvSpPr>
        <p:spPr bwMode="auto">
          <a:xfrm>
            <a:off x="1051247" y="48062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8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54C70B4-49FA-6C48-B3C1-EFD951F726C1}"/>
              </a:ext>
            </a:extLst>
          </p:cNvPr>
          <p:cNvSpPr>
            <a:spLocks/>
          </p:cNvSpPr>
          <p:nvPr/>
        </p:nvSpPr>
        <p:spPr>
          <a:xfrm>
            <a:off x="560385" y="618870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92B31AE-4AFA-984B-8635-05D975CB1A3F}"/>
              </a:ext>
            </a:extLst>
          </p:cNvPr>
          <p:cNvSpPr>
            <a:spLocks/>
          </p:cNvSpPr>
          <p:nvPr/>
        </p:nvSpPr>
        <p:spPr>
          <a:xfrm>
            <a:off x="2638080" y="3849455"/>
            <a:ext cx="1942883" cy="233924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 err="1">
                <a:solidFill>
                  <a:schemeClr val="bg1"/>
                </a:solidFill>
                <a:uFillTx/>
                <a:latin typeface="Trebuchet MS" pitchFamily="34" charset="0"/>
              </a:rPr>
              <a:t>행사종료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DE348B4-C781-8C4C-854B-799EC79D7EDC}"/>
              </a:ext>
            </a:extLst>
          </p:cNvPr>
          <p:cNvSpPr>
            <a:spLocks/>
          </p:cNvSpPr>
          <p:nvPr/>
        </p:nvSpPr>
        <p:spPr bwMode="auto">
          <a:xfrm>
            <a:off x="3148034" y="48062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9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F03A00C-AFAF-5343-AD0E-401C774DC5B9}"/>
              </a:ext>
            </a:extLst>
          </p:cNvPr>
          <p:cNvSpPr>
            <a:spLocks/>
          </p:cNvSpPr>
          <p:nvPr/>
        </p:nvSpPr>
        <p:spPr>
          <a:xfrm>
            <a:off x="2630615" y="618870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graphicFrame>
        <p:nvGraphicFramePr>
          <p:cNvPr id="134" name="Group 90">
            <a:extLst>
              <a:ext uri="{FF2B5EF4-FFF2-40B4-BE49-F238E27FC236}">
                <a16:creationId xmlns:a16="http://schemas.microsoft.com/office/drawing/2014/main" id="{AD769A34-3075-464F-8B37-3620A6C38AF4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5"/>
          <a:ext cx="2676438" cy="45720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어드민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가칭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 에디션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Tab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PLP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이미지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미 등록 시 상품의 대표이미지를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Text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어드민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가칭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 에디션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Tab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PLP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타이틀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미 등록 시 기본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PLP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노출 시 정보가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Product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클릭영역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(Link)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어드민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가칭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 에디션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Tab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PLP Product Link(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미 등록 시 기본 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PDP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모든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Case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공통 적용 요소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응모일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응모시작일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이전일 경우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응모시작일부터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응모종료일이 지난 경우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당첨자 발표 시작일일 경우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당첨자 발표가 종료된 경우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어드민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온라인 추첨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 상품을 연결할 경우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온라인 추첨 대상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Badge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타이틀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디자인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리미티드와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온라인 추첨의 구분을 쉽게 알 수 있도록 단순 텍스트가 아닌 오브젝트 사용 고려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5" name="제목 1">
            <a:extLst>
              <a:ext uri="{FF2B5EF4-FFF2-40B4-BE49-F238E27FC236}">
                <a16:creationId xmlns:a16="http://schemas.microsoft.com/office/drawing/2014/main" id="{09826D2A-D73A-7D4C-8478-A192A4E7A856}"/>
              </a:ext>
            </a:extLst>
          </p:cNvPr>
          <p:cNvSpPr txBox="1">
            <a:spLocks/>
          </p:cNvSpPr>
          <p:nvPr/>
        </p:nvSpPr>
        <p:spPr>
          <a:xfrm>
            <a:off x="1452689" y="134048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구성요소 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Case(</a:t>
            </a:r>
            <a:r>
              <a:rPr kumimoji="0" lang="ko-KR" altLang="en-US" sz="1200" b="1" dirty="0" err="1">
                <a:solidFill>
                  <a:schemeClr val="bg1"/>
                </a:solidFill>
                <a:uFillTx/>
                <a:latin typeface="+mn-ea"/>
              </a:rPr>
              <a:t>온라인추첨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)</a:t>
            </a:r>
            <a:endParaRPr kumimoji="0" lang="ko-KR" altLang="ko-KR" dirty="0">
              <a:solidFill>
                <a:schemeClr val="bg1"/>
              </a:solidFill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92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E876031-F481-F143-BB34-3EC5AFC6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Common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6716C-BA63-D244-B047-5F20DAAB8564}"/>
              </a:ext>
            </a:extLst>
          </p:cNvPr>
          <p:cNvSpPr txBox="1"/>
          <p:nvPr/>
        </p:nvSpPr>
        <p:spPr>
          <a:xfrm>
            <a:off x="-939800" y="5850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153" name="Group 90">
            <a:extLst>
              <a:ext uri="{FF2B5EF4-FFF2-40B4-BE49-F238E27FC236}">
                <a16:creationId xmlns:a16="http://schemas.microsoft.com/office/drawing/2014/main" id="{74B21987-5C77-C543-820C-39A1CFF2A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55636"/>
              </p:ext>
            </p:extLst>
          </p:nvPr>
        </p:nvGraphicFramePr>
        <p:xfrm>
          <a:off x="9269501" y="558055"/>
          <a:ext cx="2676438" cy="38404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img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어드민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가칭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 에디션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Tab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PLP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이미지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미 등록 시 상품의 대표이미지를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Text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어드민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가칭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 에디션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Tab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PLP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타이틀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미 등록 시 기본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PLP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노출 시 정보가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Product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클릭영역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(Link)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어드민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가칭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 에디션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Tab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PLP Product Link(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미 등록 시 기본 상품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PDP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모든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Case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공통 적용 요소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출시일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출시일 이전일 경우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출시일 이후인 경우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출시일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이후면서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품절된 경우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639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Char char="•"/>
                        <a:defRPr>
                          <a:uFillTx/>
                        </a:defRPr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어드민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카테고리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 카테고리 생성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상품을 연결할 경우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리미티드 에디션 메뉴 노출 대상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Badge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rebuchet MS" pitchFamily="34" charset="0"/>
                          <a:ea typeface="돋움" pitchFamily="50" charset="-127"/>
                        </a:rPr>
                        <a:t>타이틀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471B0EE-59D4-3C45-AF91-566B935240EF}"/>
              </a:ext>
            </a:extLst>
          </p:cNvPr>
          <p:cNvSpPr>
            <a:spLocks noChangeAspect="1"/>
          </p:cNvSpPr>
          <p:nvPr/>
        </p:nvSpPr>
        <p:spPr bwMode="auto">
          <a:xfrm>
            <a:off x="560385" y="841208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289CBF1-4408-1240-80F4-A435C0998E2E}"/>
              </a:ext>
            </a:extLst>
          </p:cNvPr>
          <p:cNvSpPr txBox="1">
            <a:spLocks/>
          </p:cNvSpPr>
          <p:nvPr/>
        </p:nvSpPr>
        <p:spPr>
          <a:xfrm>
            <a:off x="1043712" y="1906773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58A12-FDD1-F54A-821E-91D0FC72CFC1}"/>
              </a:ext>
            </a:extLst>
          </p:cNvPr>
          <p:cNvSpPr>
            <a:spLocks/>
          </p:cNvSpPr>
          <p:nvPr/>
        </p:nvSpPr>
        <p:spPr>
          <a:xfrm>
            <a:off x="556312" y="3180456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9738A35-4B4E-6B43-AA84-8BE635DC5C4A}"/>
              </a:ext>
            </a:extLst>
          </p:cNvPr>
          <p:cNvSpPr>
            <a:spLocks noChangeAspect="1"/>
          </p:cNvSpPr>
          <p:nvPr/>
        </p:nvSpPr>
        <p:spPr bwMode="auto">
          <a:xfrm>
            <a:off x="560315" y="846333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10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28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8A194C7-1D1C-4B41-A5BC-9C1C5B225EED}"/>
              </a:ext>
            </a:extLst>
          </p:cNvPr>
          <p:cNvSpPr txBox="1">
            <a:spLocks/>
          </p:cNvSpPr>
          <p:nvPr/>
        </p:nvSpPr>
        <p:spPr>
          <a:xfrm>
            <a:off x="917087" y="618554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50"/>
                </a:solidFill>
                <a:uFillTx/>
              </a:rPr>
              <a:t>리미티드</a:t>
            </a:r>
            <a:r>
              <a:rPr kumimoji="1" lang="en-US" altLang="ko-KR" sz="1000" b="1" i="1" dirty="0">
                <a:solidFill>
                  <a:srgbClr val="00B050"/>
                </a:solidFill>
                <a:uFillTx/>
              </a:rPr>
              <a:t>(</a:t>
            </a:r>
            <a:r>
              <a:rPr kumimoji="1" lang="ko-KR" altLang="en-US" sz="1000" b="1" i="1" dirty="0">
                <a:solidFill>
                  <a:srgbClr val="00B050"/>
                </a:solidFill>
                <a:uFillTx/>
              </a:rPr>
              <a:t>기본</a:t>
            </a:r>
            <a:r>
              <a:rPr kumimoji="1" lang="en-US" altLang="ko-KR" sz="1000" b="1" i="1" dirty="0">
                <a:solidFill>
                  <a:srgbClr val="00B05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50"/>
              </a:solidFill>
              <a:uFillTx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EC5907-DAB5-7447-9FD4-5C448AEF477D}"/>
              </a:ext>
            </a:extLst>
          </p:cNvPr>
          <p:cNvSpPr>
            <a:spLocks noChangeAspect="1"/>
          </p:cNvSpPr>
          <p:nvPr/>
        </p:nvSpPr>
        <p:spPr bwMode="auto">
          <a:xfrm>
            <a:off x="2641683" y="841208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5DA2776-6484-4B45-BB36-36E00E0D0757}"/>
              </a:ext>
            </a:extLst>
          </p:cNvPr>
          <p:cNvSpPr txBox="1">
            <a:spLocks/>
          </p:cNvSpPr>
          <p:nvPr/>
        </p:nvSpPr>
        <p:spPr>
          <a:xfrm>
            <a:off x="3125010" y="1906773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D7E1309-A4BF-5A40-8D54-48671E927AB7}"/>
              </a:ext>
            </a:extLst>
          </p:cNvPr>
          <p:cNvSpPr>
            <a:spLocks noChangeAspect="1"/>
          </p:cNvSpPr>
          <p:nvPr/>
        </p:nvSpPr>
        <p:spPr bwMode="auto">
          <a:xfrm>
            <a:off x="2641613" y="846333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10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28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D0F39AD-C201-1A49-9A91-DDE4E5C32902}"/>
              </a:ext>
            </a:extLst>
          </p:cNvPr>
          <p:cNvSpPr txBox="1">
            <a:spLocks/>
          </p:cNvSpPr>
          <p:nvPr/>
        </p:nvSpPr>
        <p:spPr>
          <a:xfrm>
            <a:off x="2802106" y="618554"/>
            <a:ext cx="1478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50"/>
                </a:solidFill>
                <a:uFillTx/>
              </a:rPr>
              <a:t>리미티드</a:t>
            </a:r>
            <a:r>
              <a:rPr kumimoji="1" lang="en-US" altLang="ko-KR" sz="1000" b="1" i="1" dirty="0">
                <a:solidFill>
                  <a:srgbClr val="00B050"/>
                </a:solidFill>
                <a:uFillTx/>
              </a:rPr>
              <a:t>(</a:t>
            </a:r>
            <a:r>
              <a:rPr kumimoji="1" lang="ko-KR" altLang="en-US" sz="1000" b="1" i="1" dirty="0">
                <a:solidFill>
                  <a:srgbClr val="00B050"/>
                </a:solidFill>
                <a:uFillTx/>
              </a:rPr>
              <a:t>마우스 오버</a:t>
            </a:r>
            <a:r>
              <a:rPr kumimoji="1" lang="en-US" altLang="ko-KR" sz="1000" b="1" i="1" dirty="0">
                <a:solidFill>
                  <a:srgbClr val="00B05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50"/>
              </a:solidFill>
              <a:uFillTx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CF32B96-367C-A941-BE96-FFF51ECD5542}"/>
              </a:ext>
            </a:extLst>
          </p:cNvPr>
          <p:cNvSpPr>
            <a:spLocks noChangeAspect="1"/>
          </p:cNvSpPr>
          <p:nvPr/>
        </p:nvSpPr>
        <p:spPr bwMode="auto">
          <a:xfrm>
            <a:off x="4714482" y="841208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F297BBE-BD94-F148-8889-0BBDEB0D5749}"/>
              </a:ext>
            </a:extLst>
          </p:cNvPr>
          <p:cNvSpPr txBox="1">
            <a:spLocks/>
          </p:cNvSpPr>
          <p:nvPr/>
        </p:nvSpPr>
        <p:spPr>
          <a:xfrm>
            <a:off x="5197809" y="1906773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BC2AAFE-B7C9-A347-B9A3-9D5892EF69AB}"/>
              </a:ext>
            </a:extLst>
          </p:cNvPr>
          <p:cNvSpPr>
            <a:spLocks noChangeAspect="1"/>
          </p:cNvSpPr>
          <p:nvPr/>
        </p:nvSpPr>
        <p:spPr bwMode="auto">
          <a:xfrm>
            <a:off x="4714412" y="846333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10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28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DEEE60C-D756-EF45-9DD8-9969F1417D44}"/>
              </a:ext>
            </a:extLst>
          </p:cNvPr>
          <p:cNvSpPr txBox="1">
            <a:spLocks/>
          </p:cNvSpPr>
          <p:nvPr/>
        </p:nvSpPr>
        <p:spPr>
          <a:xfrm>
            <a:off x="4886826" y="618554"/>
            <a:ext cx="1478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50"/>
                </a:solidFill>
                <a:uFillTx/>
              </a:rPr>
              <a:t>리미티드</a:t>
            </a:r>
            <a:r>
              <a:rPr kumimoji="1" lang="en-US" altLang="ko-KR" sz="1000" b="1" i="1" dirty="0">
                <a:solidFill>
                  <a:srgbClr val="00B050"/>
                </a:solidFill>
                <a:uFillTx/>
              </a:rPr>
              <a:t>(</a:t>
            </a:r>
            <a:r>
              <a:rPr kumimoji="1" lang="ko-KR" altLang="en-US" sz="1000" b="1" i="1" dirty="0">
                <a:solidFill>
                  <a:srgbClr val="00B050"/>
                </a:solidFill>
                <a:uFillTx/>
              </a:rPr>
              <a:t>마우스 오버</a:t>
            </a:r>
            <a:r>
              <a:rPr kumimoji="1" lang="en-US" altLang="ko-KR" sz="1000" b="1" i="1" dirty="0">
                <a:solidFill>
                  <a:srgbClr val="00B05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50"/>
              </a:solidFill>
              <a:uFillTx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14B5AB81-42E3-2840-81B3-6E338EDE99C7}"/>
              </a:ext>
            </a:extLst>
          </p:cNvPr>
          <p:cNvSpPr>
            <a:spLocks/>
          </p:cNvSpPr>
          <p:nvPr/>
        </p:nvSpPr>
        <p:spPr bwMode="auto">
          <a:xfrm>
            <a:off x="1043712" y="164211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>
                <a:solidFill>
                  <a:srgbClr val="FFFFFF"/>
                </a:solidFill>
                <a:uFillTx/>
                <a:latin typeface="Trebuchet MS" pitchFamily="34" charset="0"/>
              </a:rPr>
              <a:t>1</a:t>
            </a:r>
            <a:endParaRPr lang="ko-KR" altLang="en-US" sz="80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9B6D66B-2564-D44E-B112-353338E96A17}"/>
              </a:ext>
            </a:extLst>
          </p:cNvPr>
          <p:cNvSpPr>
            <a:spLocks/>
          </p:cNvSpPr>
          <p:nvPr/>
        </p:nvSpPr>
        <p:spPr bwMode="auto">
          <a:xfrm>
            <a:off x="478119" y="323715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2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8EA4989-7C6D-DF48-95A1-CF0AC1184671}"/>
              </a:ext>
            </a:extLst>
          </p:cNvPr>
          <p:cNvSpPr>
            <a:spLocks/>
          </p:cNvSpPr>
          <p:nvPr/>
        </p:nvSpPr>
        <p:spPr>
          <a:xfrm>
            <a:off x="416337" y="834061"/>
            <a:ext cx="2117978" cy="27251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uFillTx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B55D800C-3328-144C-B6B9-2FA8150D3FE3}"/>
              </a:ext>
            </a:extLst>
          </p:cNvPr>
          <p:cNvSpPr>
            <a:spLocks/>
          </p:cNvSpPr>
          <p:nvPr/>
        </p:nvSpPr>
        <p:spPr bwMode="auto">
          <a:xfrm>
            <a:off x="292461" y="83406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3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06639690-D453-7D49-90E9-099FDE9C7967}"/>
              </a:ext>
            </a:extLst>
          </p:cNvPr>
          <p:cNvSpPr>
            <a:spLocks/>
          </p:cNvSpPr>
          <p:nvPr/>
        </p:nvSpPr>
        <p:spPr bwMode="auto">
          <a:xfrm>
            <a:off x="966649" y="99700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4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42ED1D3D-3D58-FB4D-A783-E2F9D637C97C}"/>
              </a:ext>
            </a:extLst>
          </p:cNvPr>
          <p:cNvSpPr>
            <a:spLocks/>
          </p:cNvSpPr>
          <p:nvPr/>
        </p:nvSpPr>
        <p:spPr>
          <a:xfrm>
            <a:off x="1733853" y="867274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리미티드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7F96F6B-296A-BB4B-B586-349E3D6FC5CE}"/>
              </a:ext>
            </a:extLst>
          </p:cNvPr>
          <p:cNvSpPr>
            <a:spLocks/>
          </p:cNvSpPr>
          <p:nvPr/>
        </p:nvSpPr>
        <p:spPr>
          <a:xfrm>
            <a:off x="3800128" y="867274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리미티드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B414683-078D-7D46-B8A8-6155EE985750}"/>
              </a:ext>
            </a:extLst>
          </p:cNvPr>
          <p:cNvSpPr>
            <a:spLocks/>
          </p:cNvSpPr>
          <p:nvPr/>
        </p:nvSpPr>
        <p:spPr>
          <a:xfrm>
            <a:off x="5887597" y="867274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리미티드</a:t>
            </a:r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034DD299-AE2E-A84C-8722-96BF2FCC12E3}"/>
              </a:ext>
            </a:extLst>
          </p:cNvPr>
          <p:cNvSpPr>
            <a:spLocks/>
          </p:cNvSpPr>
          <p:nvPr/>
        </p:nvSpPr>
        <p:spPr bwMode="auto">
          <a:xfrm>
            <a:off x="1600994" y="90272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8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B66BDE2-5488-3944-8BC7-C90564E06350}"/>
              </a:ext>
            </a:extLst>
          </p:cNvPr>
          <p:cNvSpPr>
            <a:spLocks/>
          </p:cNvSpPr>
          <p:nvPr/>
        </p:nvSpPr>
        <p:spPr>
          <a:xfrm>
            <a:off x="2641613" y="851885"/>
            <a:ext cx="1925983" cy="233924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 err="1">
                <a:solidFill>
                  <a:schemeClr val="bg1"/>
                </a:solidFill>
                <a:uFillTx/>
                <a:latin typeface="Trebuchet MS" pitchFamily="34" charset="0"/>
              </a:rPr>
              <a:t>출시예정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9C88498-6443-374D-9A3E-C6C1AAC8C522}"/>
              </a:ext>
            </a:extLst>
          </p:cNvPr>
          <p:cNvSpPr>
            <a:spLocks/>
          </p:cNvSpPr>
          <p:nvPr/>
        </p:nvSpPr>
        <p:spPr>
          <a:xfrm>
            <a:off x="2634148" y="319113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45BE3F2-2214-F94C-BA8D-71C10D45E3B1}"/>
              </a:ext>
            </a:extLst>
          </p:cNvPr>
          <p:cNvSpPr>
            <a:spLocks/>
          </p:cNvSpPr>
          <p:nvPr/>
        </p:nvSpPr>
        <p:spPr bwMode="auto">
          <a:xfrm>
            <a:off x="3205120" y="17884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5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C2F1FEA-84CB-3348-B713-3BA846346EE5}"/>
              </a:ext>
            </a:extLst>
          </p:cNvPr>
          <p:cNvSpPr>
            <a:spLocks/>
          </p:cNvSpPr>
          <p:nvPr/>
        </p:nvSpPr>
        <p:spPr>
          <a:xfrm>
            <a:off x="4723714" y="851885"/>
            <a:ext cx="1925983" cy="233924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uFillTx/>
                <a:latin typeface="Trebuchet MS" pitchFamily="34" charset="0"/>
              </a:rPr>
              <a:t>SHOP NOW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3BD4922-C1E9-6C45-BDBA-E5D8B469DD88}"/>
              </a:ext>
            </a:extLst>
          </p:cNvPr>
          <p:cNvSpPr>
            <a:spLocks/>
          </p:cNvSpPr>
          <p:nvPr/>
        </p:nvSpPr>
        <p:spPr>
          <a:xfrm>
            <a:off x="4716249" y="319113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18AAA106-DA57-DB43-BA3C-011475BE5512}"/>
              </a:ext>
            </a:extLst>
          </p:cNvPr>
          <p:cNvSpPr>
            <a:spLocks/>
          </p:cNvSpPr>
          <p:nvPr/>
        </p:nvSpPr>
        <p:spPr bwMode="auto">
          <a:xfrm>
            <a:off x="5287221" y="17884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5A2A090-BEDA-9245-9120-004FF15D9399}"/>
              </a:ext>
            </a:extLst>
          </p:cNvPr>
          <p:cNvSpPr>
            <a:spLocks noChangeAspect="1"/>
          </p:cNvSpPr>
          <p:nvPr/>
        </p:nvSpPr>
        <p:spPr bwMode="auto">
          <a:xfrm>
            <a:off x="6818301" y="841208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A03A140-545D-454B-892E-B8A16B574A65}"/>
              </a:ext>
            </a:extLst>
          </p:cNvPr>
          <p:cNvSpPr txBox="1">
            <a:spLocks/>
          </p:cNvSpPr>
          <p:nvPr/>
        </p:nvSpPr>
        <p:spPr>
          <a:xfrm>
            <a:off x="7301628" y="1906773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A1E0E4D4-0982-2147-A51D-755F12FCF24B}"/>
              </a:ext>
            </a:extLst>
          </p:cNvPr>
          <p:cNvSpPr>
            <a:spLocks noChangeAspect="1"/>
          </p:cNvSpPr>
          <p:nvPr/>
        </p:nvSpPr>
        <p:spPr bwMode="auto">
          <a:xfrm>
            <a:off x="6818231" y="846333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10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28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E8F7EED-EF2E-5446-8E19-64F69788B72B}"/>
              </a:ext>
            </a:extLst>
          </p:cNvPr>
          <p:cNvSpPr txBox="1">
            <a:spLocks/>
          </p:cNvSpPr>
          <p:nvPr/>
        </p:nvSpPr>
        <p:spPr>
          <a:xfrm>
            <a:off x="6990645" y="618554"/>
            <a:ext cx="1478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50"/>
                </a:solidFill>
                <a:uFillTx/>
              </a:rPr>
              <a:t>리미티드</a:t>
            </a:r>
            <a:r>
              <a:rPr kumimoji="1" lang="en-US" altLang="ko-KR" sz="1000" b="1" i="1" dirty="0">
                <a:solidFill>
                  <a:srgbClr val="00B050"/>
                </a:solidFill>
                <a:uFillTx/>
              </a:rPr>
              <a:t>(</a:t>
            </a:r>
            <a:r>
              <a:rPr kumimoji="1" lang="ko-KR" altLang="en-US" sz="1000" b="1" i="1" dirty="0">
                <a:solidFill>
                  <a:srgbClr val="00B050"/>
                </a:solidFill>
                <a:uFillTx/>
              </a:rPr>
              <a:t>마우스 오버</a:t>
            </a:r>
            <a:r>
              <a:rPr kumimoji="1" lang="en-US" altLang="ko-KR" sz="1000" b="1" i="1" dirty="0">
                <a:solidFill>
                  <a:srgbClr val="00B05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50"/>
              </a:solidFill>
              <a:uFillTx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1CB179D-492E-6345-A5E6-0760B0120D4B}"/>
              </a:ext>
            </a:extLst>
          </p:cNvPr>
          <p:cNvSpPr>
            <a:spLocks/>
          </p:cNvSpPr>
          <p:nvPr/>
        </p:nvSpPr>
        <p:spPr>
          <a:xfrm>
            <a:off x="7991416" y="867274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리미티드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891084F-3707-ED47-9EE8-FC0F6F677923}"/>
              </a:ext>
            </a:extLst>
          </p:cNvPr>
          <p:cNvSpPr>
            <a:spLocks/>
          </p:cNvSpPr>
          <p:nvPr/>
        </p:nvSpPr>
        <p:spPr>
          <a:xfrm>
            <a:off x="6827533" y="851885"/>
            <a:ext cx="1925983" cy="233924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uFillTx/>
                <a:latin typeface="Trebuchet MS" pitchFamily="34" charset="0"/>
              </a:rPr>
              <a:t>SOLD</a:t>
            </a:r>
          </a:p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Trebuchet MS" pitchFamily="34" charset="0"/>
              </a:rPr>
              <a:t>OUT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1FBD26B-DE86-1049-B058-521ECD890FB0}"/>
              </a:ext>
            </a:extLst>
          </p:cNvPr>
          <p:cNvSpPr>
            <a:spLocks/>
          </p:cNvSpPr>
          <p:nvPr/>
        </p:nvSpPr>
        <p:spPr>
          <a:xfrm>
            <a:off x="6820068" y="319113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3BCAE7F-F80B-C942-B87C-A4E2A02B23A6}"/>
              </a:ext>
            </a:extLst>
          </p:cNvPr>
          <p:cNvSpPr>
            <a:spLocks/>
          </p:cNvSpPr>
          <p:nvPr/>
        </p:nvSpPr>
        <p:spPr bwMode="auto">
          <a:xfrm>
            <a:off x="7391040" y="17884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90" name="제목 1">
            <a:extLst>
              <a:ext uri="{FF2B5EF4-FFF2-40B4-BE49-F238E27FC236}">
                <a16:creationId xmlns:a16="http://schemas.microsoft.com/office/drawing/2014/main" id="{FC057116-53E0-B343-A78A-8F2571A7C258}"/>
              </a:ext>
            </a:extLst>
          </p:cNvPr>
          <p:cNvSpPr txBox="1">
            <a:spLocks/>
          </p:cNvSpPr>
          <p:nvPr/>
        </p:nvSpPr>
        <p:spPr>
          <a:xfrm>
            <a:off x="1452689" y="134048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구성요소 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Case(</a:t>
            </a:r>
            <a:r>
              <a:rPr kumimoji="0" lang="ko-KR" altLang="en-US" sz="1200" b="1" dirty="0" err="1">
                <a:solidFill>
                  <a:schemeClr val="bg1"/>
                </a:solidFill>
                <a:uFillTx/>
                <a:latin typeface="+mn-ea"/>
              </a:rPr>
              <a:t>리미티드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)</a:t>
            </a:r>
            <a:endParaRPr kumimoji="0" lang="ko-KR" altLang="ko-KR" dirty="0">
              <a:solidFill>
                <a:schemeClr val="bg1"/>
              </a:solidFill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888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" name="하트 2"/>
          <p:cNvSpPr/>
          <p:nvPr/>
        </p:nvSpPr>
        <p:spPr>
          <a:xfrm>
            <a:off x="2732094" y="926240"/>
            <a:ext cx="124705" cy="109359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E876031-F481-F143-BB34-3EC5AFC6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Common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6716C-BA63-D244-B047-5F20DAAB8564}"/>
              </a:ext>
            </a:extLst>
          </p:cNvPr>
          <p:cNvSpPr txBox="1"/>
          <p:nvPr/>
        </p:nvSpPr>
        <p:spPr>
          <a:xfrm>
            <a:off x="-939800" y="5850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902BBE-A10C-BE4E-A747-FA3C87B316B7}"/>
              </a:ext>
            </a:extLst>
          </p:cNvPr>
          <p:cNvSpPr>
            <a:spLocks noChangeAspect="1"/>
          </p:cNvSpPr>
          <p:nvPr/>
        </p:nvSpPr>
        <p:spPr bwMode="auto">
          <a:xfrm>
            <a:off x="560385" y="85188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F0517C-431D-8849-A302-BEFA967DDE75}"/>
              </a:ext>
            </a:extLst>
          </p:cNvPr>
          <p:cNvSpPr txBox="1">
            <a:spLocks/>
          </p:cNvSpPr>
          <p:nvPr/>
        </p:nvSpPr>
        <p:spPr>
          <a:xfrm>
            <a:off x="1043712" y="1917450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CA5CB1-76B0-FC4E-83F9-BD5D95A81E54}"/>
              </a:ext>
            </a:extLst>
          </p:cNvPr>
          <p:cNvSpPr txBox="1">
            <a:spLocks/>
          </p:cNvSpPr>
          <p:nvPr/>
        </p:nvSpPr>
        <p:spPr>
          <a:xfrm>
            <a:off x="902587" y="636235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F0"/>
                </a:solidFill>
                <a:uFillTx/>
              </a:rPr>
              <a:t>일반 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PLP(</a:t>
            </a:r>
            <a:r>
              <a:rPr kumimoji="1" lang="ko-KR" altLang="en-US" sz="1000" b="1" i="1" dirty="0">
                <a:solidFill>
                  <a:srgbClr val="00B0F0"/>
                </a:solidFill>
                <a:uFillTx/>
              </a:rPr>
              <a:t>기본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  <a:uFillTx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4C7BDE-B9A5-3D43-94EE-3B6992B0F296}"/>
              </a:ext>
            </a:extLst>
          </p:cNvPr>
          <p:cNvSpPr>
            <a:spLocks noChangeAspect="1"/>
          </p:cNvSpPr>
          <p:nvPr/>
        </p:nvSpPr>
        <p:spPr bwMode="auto">
          <a:xfrm>
            <a:off x="2641683" y="85188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FEE068-FA8B-6740-9B14-ACB7BE51C4FF}"/>
              </a:ext>
            </a:extLst>
          </p:cNvPr>
          <p:cNvSpPr txBox="1">
            <a:spLocks/>
          </p:cNvSpPr>
          <p:nvPr/>
        </p:nvSpPr>
        <p:spPr>
          <a:xfrm>
            <a:off x="3125010" y="1917450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B6660B-63A7-6346-926C-A30734DCD697}"/>
              </a:ext>
            </a:extLst>
          </p:cNvPr>
          <p:cNvSpPr txBox="1">
            <a:spLocks/>
          </p:cNvSpPr>
          <p:nvPr/>
        </p:nvSpPr>
        <p:spPr>
          <a:xfrm>
            <a:off x="2732331" y="636235"/>
            <a:ext cx="1743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i="1" dirty="0">
                <a:solidFill>
                  <a:srgbClr val="00B0F0"/>
                </a:solidFill>
              </a:rPr>
              <a:t>일반 </a:t>
            </a:r>
            <a:r>
              <a:rPr lang="en-US" altLang="ko-KR" sz="1000" b="1" i="1" dirty="0">
                <a:solidFill>
                  <a:srgbClr val="00B0F0"/>
                </a:solidFill>
              </a:rPr>
              <a:t>PLP(</a:t>
            </a:r>
            <a:r>
              <a:rPr lang="ko-KR" altLang="en-US" sz="1000" b="1" i="1" dirty="0" err="1">
                <a:solidFill>
                  <a:srgbClr val="00B0F0"/>
                </a:solidFill>
              </a:rPr>
              <a:t>출시예정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  <a:uFillTx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B195CFE-75B3-4D40-B415-345018CA62B2}"/>
              </a:ext>
            </a:extLst>
          </p:cNvPr>
          <p:cNvSpPr>
            <a:spLocks/>
          </p:cNvSpPr>
          <p:nvPr/>
        </p:nvSpPr>
        <p:spPr bwMode="auto">
          <a:xfrm>
            <a:off x="717026" y="86727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2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7403E18-D8C5-F342-9B3A-ABEE8BF51A50}"/>
              </a:ext>
            </a:extLst>
          </p:cNvPr>
          <p:cNvSpPr>
            <a:spLocks/>
          </p:cNvSpPr>
          <p:nvPr/>
        </p:nvSpPr>
        <p:spPr bwMode="auto">
          <a:xfrm>
            <a:off x="1457801" y="174865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1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E9FEBA6-BE4F-3548-B76C-F89167037F56}"/>
              </a:ext>
            </a:extLst>
          </p:cNvPr>
          <p:cNvSpPr>
            <a:spLocks/>
          </p:cNvSpPr>
          <p:nvPr/>
        </p:nvSpPr>
        <p:spPr>
          <a:xfrm>
            <a:off x="4100486" y="867274"/>
            <a:ext cx="4764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uFillTx/>
              </a:rPr>
              <a:t>BEST</a:t>
            </a:r>
            <a:endParaRPr lang="ko-KR" altLang="en-US" sz="900" b="1" dirty="0">
              <a:uFillTx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A62D144-2FE8-8141-AA84-EBF2169F1BD4}"/>
              </a:ext>
            </a:extLst>
          </p:cNvPr>
          <p:cNvSpPr>
            <a:spLocks/>
          </p:cNvSpPr>
          <p:nvPr/>
        </p:nvSpPr>
        <p:spPr>
          <a:xfrm>
            <a:off x="2641613" y="851100"/>
            <a:ext cx="1925983" cy="2340032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 err="1">
                <a:solidFill>
                  <a:schemeClr val="bg1"/>
                </a:solidFill>
                <a:uFillTx/>
                <a:latin typeface="Trebuchet MS" pitchFamily="34" charset="0"/>
              </a:rPr>
              <a:t>출시예정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81486B0-E6D1-2343-887B-F79EEADB64D3}"/>
              </a:ext>
            </a:extLst>
          </p:cNvPr>
          <p:cNvSpPr>
            <a:spLocks/>
          </p:cNvSpPr>
          <p:nvPr/>
        </p:nvSpPr>
        <p:spPr bwMode="auto">
          <a:xfrm>
            <a:off x="3194762" y="18268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CE65791-2D98-824B-8B3B-D9BBDFEFD1CE}"/>
              </a:ext>
            </a:extLst>
          </p:cNvPr>
          <p:cNvSpPr>
            <a:spLocks/>
          </p:cNvSpPr>
          <p:nvPr/>
        </p:nvSpPr>
        <p:spPr>
          <a:xfrm>
            <a:off x="2634148" y="3191133"/>
            <a:ext cx="19133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96" name="하트 2">
            <a:extLst>
              <a:ext uri="{FF2B5EF4-FFF2-40B4-BE49-F238E27FC236}">
                <a16:creationId xmlns:a16="http://schemas.microsoft.com/office/drawing/2014/main" id="{6F409462-BEE0-0043-9B1D-2BF689FE9CE9}"/>
              </a:ext>
            </a:extLst>
          </p:cNvPr>
          <p:cNvSpPr/>
          <p:nvPr/>
        </p:nvSpPr>
        <p:spPr>
          <a:xfrm>
            <a:off x="4836261" y="926240"/>
            <a:ext cx="124705" cy="109359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0D1A57A-CDAF-D04E-A5CA-A7881545F094}"/>
              </a:ext>
            </a:extLst>
          </p:cNvPr>
          <p:cNvSpPr>
            <a:spLocks noChangeAspect="1"/>
          </p:cNvSpPr>
          <p:nvPr/>
        </p:nvSpPr>
        <p:spPr bwMode="auto">
          <a:xfrm>
            <a:off x="4745850" y="85188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001CEA-E255-D94B-8676-1E0D7B634289}"/>
              </a:ext>
            </a:extLst>
          </p:cNvPr>
          <p:cNvSpPr txBox="1">
            <a:spLocks/>
          </p:cNvSpPr>
          <p:nvPr/>
        </p:nvSpPr>
        <p:spPr>
          <a:xfrm>
            <a:off x="5229177" y="1917450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720*900(</a:t>
            </a:r>
            <a:r>
              <a:rPr lang="ko-KR" altLang="en-US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원본</a:t>
            </a:r>
            <a:r>
              <a:rPr lang="en-US" altLang="ko-KR" sz="1000" i="1" dirty="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Trebuchet MS" pitchFamily="34" charset="0"/>
              </a:rPr>
              <a:t>)</a:t>
            </a:r>
            <a:endParaRPr lang="ko-KR" altLang="en-US" sz="1000" i="1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3F4FA57-EF2A-F94A-86F2-9C2B739A0E22}"/>
              </a:ext>
            </a:extLst>
          </p:cNvPr>
          <p:cNvSpPr txBox="1">
            <a:spLocks/>
          </p:cNvSpPr>
          <p:nvPr/>
        </p:nvSpPr>
        <p:spPr>
          <a:xfrm>
            <a:off x="4836498" y="636235"/>
            <a:ext cx="1743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i="1" dirty="0">
                <a:solidFill>
                  <a:srgbClr val="00B0F0"/>
                </a:solidFill>
              </a:rPr>
              <a:t>일반 </a:t>
            </a:r>
            <a:r>
              <a:rPr lang="en-US" altLang="ko-KR" sz="1000" b="1" i="1" dirty="0">
                <a:solidFill>
                  <a:srgbClr val="00B0F0"/>
                </a:solidFill>
              </a:rPr>
              <a:t>PLP(</a:t>
            </a:r>
            <a:r>
              <a:rPr lang="ko-KR" altLang="en-US" sz="1000" b="1" i="1" dirty="0">
                <a:solidFill>
                  <a:srgbClr val="00B0F0"/>
                </a:solidFill>
              </a:rPr>
              <a:t>품절</a:t>
            </a:r>
            <a:r>
              <a:rPr kumimoji="1" lang="en-US" altLang="ko-KR" sz="1000" b="1" i="1" dirty="0">
                <a:solidFill>
                  <a:srgbClr val="00B0F0"/>
                </a:solidFill>
                <a:uFillTx/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  <a:uFillTx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9455DFC-AFE4-2D4A-BF5A-5C639040AC3F}"/>
              </a:ext>
            </a:extLst>
          </p:cNvPr>
          <p:cNvSpPr>
            <a:spLocks/>
          </p:cNvSpPr>
          <p:nvPr/>
        </p:nvSpPr>
        <p:spPr>
          <a:xfrm>
            <a:off x="6204653" y="867274"/>
            <a:ext cx="4764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uFillTx/>
              </a:rPr>
              <a:t>BEST</a:t>
            </a:r>
            <a:endParaRPr lang="ko-KR" altLang="en-US" sz="900" b="1" dirty="0">
              <a:uFillTx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A91315B-C455-B34F-8D64-D6B9ED59D91B}"/>
              </a:ext>
            </a:extLst>
          </p:cNvPr>
          <p:cNvSpPr>
            <a:spLocks/>
          </p:cNvSpPr>
          <p:nvPr/>
        </p:nvSpPr>
        <p:spPr>
          <a:xfrm>
            <a:off x="4745780" y="851100"/>
            <a:ext cx="1925983" cy="2340032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Trebuchet MS" pitchFamily="34" charset="0"/>
              </a:rPr>
              <a:t>SOLD</a:t>
            </a:r>
          </a:p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uFillTx/>
                <a:latin typeface="Trebuchet MS" pitchFamily="34" charset="0"/>
              </a:rPr>
              <a:t>OUT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2D60C5F-E90B-B144-9D3C-4E1C5517297C}"/>
              </a:ext>
            </a:extLst>
          </p:cNvPr>
          <p:cNvSpPr>
            <a:spLocks/>
          </p:cNvSpPr>
          <p:nvPr/>
        </p:nvSpPr>
        <p:spPr bwMode="auto">
          <a:xfrm>
            <a:off x="5229177" y="180864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5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6C81AC-1F4A-8D45-B45E-6E8FF83DE5B7}"/>
              </a:ext>
            </a:extLst>
          </p:cNvPr>
          <p:cNvSpPr>
            <a:spLocks/>
          </p:cNvSpPr>
          <p:nvPr/>
        </p:nvSpPr>
        <p:spPr>
          <a:xfrm>
            <a:off x="4738315" y="3191133"/>
            <a:ext cx="19133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105" name="하트 2">
            <a:extLst>
              <a:ext uri="{FF2B5EF4-FFF2-40B4-BE49-F238E27FC236}">
                <a16:creationId xmlns:a16="http://schemas.microsoft.com/office/drawing/2014/main" id="{6F44196C-4FB3-8F45-8BE2-AFE842A16306}"/>
              </a:ext>
            </a:extLst>
          </p:cNvPr>
          <p:cNvSpPr/>
          <p:nvPr/>
        </p:nvSpPr>
        <p:spPr>
          <a:xfrm>
            <a:off x="605390" y="926240"/>
            <a:ext cx="124705" cy="109359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0B95CB-3292-D44B-98A3-1A4B0BB17015}"/>
              </a:ext>
            </a:extLst>
          </p:cNvPr>
          <p:cNvSpPr>
            <a:spLocks/>
          </p:cNvSpPr>
          <p:nvPr/>
        </p:nvSpPr>
        <p:spPr>
          <a:xfrm>
            <a:off x="1973782" y="867274"/>
            <a:ext cx="4764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uFillTx/>
              </a:rPr>
              <a:t>BEST</a:t>
            </a:r>
            <a:endParaRPr lang="ko-KR" altLang="en-US" sz="900" b="1" dirty="0">
              <a:uFillTx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DB6962C3-3F72-5B4C-AF6D-98F7F8BEE1A9}"/>
              </a:ext>
            </a:extLst>
          </p:cNvPr>
          <p:cNvSpPr>
            <a:spLocks/>
          </p:cNvSpPr>
          <p:nvPr/>
        </p:nvSpPr>
        <p:spPr bwMode="auto">
          <a:xfrm>
            <a:off x="1891822" y="88614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srgbClr val="FFFFFF"/>
                </a:solidFill>
                <a:uFillTx/>
                <a:latin typeface="Trebuchet MS" pitchFamily="34" charset="0"/>
              </a:rPr>
              <a:t>3</a:t>
            </a:r>
            <a:endParaRPr lang="ko-KR" altLang="en-US" sz="800" dirty="0">
              <a:solidFill>
                <a:srgbClr val="FFFFFF"/>
              </a:solidFill>
              <a:uFillTx/>
              <a:latin typeface="Trebuchet MS" pitchFamily="34" charset="0"/>
            </a:endParaRPr>
          </a:p>
        </p:txBody>
      </p:sp>
      <p:graphicFrame>
        <p:nvGraphicFramePr>
          <p:cNvPr id="145" name="Group 90">
            <a:extLst>
              <a:ext uri="{FF2B5EF4-FFF2-40B4-BE49-F238E27FC236}">
                <a16:creationId xmlns:a16="http://schemas.microsoft.com/office/drawing/2014/main" id="{F54B70B6-EEF2-4641-AE6F-242B607F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588400"/>
              </p:ext>
            </p:extLst>
          </p:nvPr>
        </p:nvGraphicFramePr>
        <p:xfrm>
          <a:off x="9269501" y="558057"/>
          <a:ext cx="2676438" cy="5468603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328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Product Img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0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 담기 버튼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효과 액션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Badge Text(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아님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3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구성요소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secondary badge text,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Promo text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컬럽칩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상품명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secondary badge text,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가격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※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출처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‘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사이트 개편 추가 항목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_v.1.1_190819(190822)_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코멘트 추가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‘D19’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내용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default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전체 컬러 수량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+ colors available(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5 colors available)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마우스 오버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초과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초과수량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+ more colors,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+ 5 more colors)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마우스 오버 시 해당 컬러 상품으로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img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변경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MC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의 경우는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Default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컬러칩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모두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 노출 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초과수량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＇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표현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+5)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65430"/>
                  </a:ext>
                </a:extLst>
              </a:tr>
              <a:tr h="5753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[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신규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시 처리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(hover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이벤트 없이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Default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‘SOLD OUT’ 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이미지 영역은 품절이 아닌 경우와 동일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412554"/>
                  </a:ext>
                </a:extLst>
              </a:tr>
              <a:tr h="256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출시일 이전일 경우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722383"/>
                  </a:ext>
                </a:extLst>
              </a:tr>
            </a:tbl>
          </a:graphicData>
        </a:graphic>
      </p:graphicFrame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917346D-927F-E343-B507-5BDD994F79AA}"/>
              </a:ext>
            </a:extLst>
          </p:cNvPr>
          <p:cNvSpPr>
            <a:spLocks/>
          </p:cNvSpPr>
          <p:nvPr/>
        </p:nvSpPr>
        <p:spPr>
          <a:xfrm>
            <a:off x="566838" y="3191133"/>
            <a:ext cx="19133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ECEF7608-FA05-6141-A878-B8DDF57DA710}"/>
              </a:ext>
            </a:extLst>
          </p:cNvPr>
          <p:cNvSpPr/>
          <p:nvPr/>
        </p:nvSpPr>
        <p:spPr bwMode="auto">
          <a:xfrm>
            <a:off x="505356" y="3204325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8" name="제목 1">
            <a:extLst>
              <a:ext uri="{FF2B5EF4-FFF2-40B4-BE49-F238E27FC236}">
                <a16:creationId xmlns:a16="http://schemas.microsoft.com/office/drawing/2014/main" id="{AAB4263D-9A04-044C-B44E-DBE11C967B41}"/>
              </a:ext>
            </a:extLst>
          </p:cNvPr>
          <p:cNvSpPr txBox="1">
            <a:spLocks/>
          </p:cNvSpPr>
          <p:nvPr/>
        </p:nvSpPr>
        <p:spPr>
          <a:xfrm>
            <a:off x="1452689" y="134048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구성요소 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Case(</a:t>
            </a: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기본 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PLP)</a:t>
            </a:r>
            <a:endParaRPr kumimoji="0" lang="ko-KR" altLang="ko-KR" dirty="0">
              <a:solidFill>
                <a:schemeClr val="bg1"/>
              </a:solidFill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361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E876031-F481-F143-BB34-3EC5AFC6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Common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6716C-BA63-D244-B047-5F20DAAB8564}"/>
              </a:ext>
            </a:extLst>
          </p:cNvPr>
          <p:cNvSpPr txBox="1"/>
          <p:nvPr/>
        </p:nvSpPr>
        <p:spPr>
          <a:xfrm>
            <a:off x="-939800" y="5850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145" name="Group 90">
            <a:extLst>
              <a:ext uri="{FF2B5EF4-FFF2-40B4-BE49-F238E27FC236}">
                <a16:creationId xmlns:a16="http://schemas.microsoft.com/office/drawing/2014/main" id="{F54B70B6-EEF2-4641-AE6F-242B607F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42533"/>
              </p:ext>
            </p:extLst>
          </p:nvPr>
        </p:nvGraphicFramePr>
        <p:xfrm>
          <a:off x="9269501" y="558057"/>
          <a:ext cx="2676438" cy="1600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65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412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722383"/>
                  </a:ext>
                </a:extLst>
              </a:tr>
            </a:tbl>
          </a:graphicData>
        </a:graphic>
      </p:graphicFrame>
      <p:sp>
        <p:nvSpPr>
          <p:cNvPr id="148" name="제목 1">
            <a:extLst>
              <a:ext uri="{FF2B5EF4-FFF2-40B4-BE49-F238E27FC236}">
                <a16:creationId xmlns:a16="http://schemas.microsoft.com/office/drawing/2014/main" id="{AAB4263D-9A04-044C-B44E-DBE11C967B41}"/>
              </a:ext>
            </a:extLst>
          </p:cNvPr>
          <p:cNvSpPr txBox="1">
            <a:spLocks/>
          </p:cNvSpPr>
          <p:nvPr/>
        </p:nvSpPr>
        <p:spPr>
          <a:xfrm>
            <a:off x="1452689" y="134048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일반 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PLP</a:t>
            </a: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 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Sample(</a:t>
            </a: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혼합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)</a:t>
            </a:r>
            <a:endParaRPr kumimoji="0" lang="ko-KR" altLang="ko-KR" dirty="0">
              <a:solidFill>
                <a:schemeClr val="bg1"/>
              </a:solidFill>
              <a:uFillTx/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310FD2-B257-314B-923A-71B8C35E70AF}"/>
              </a:ext>
            </a:extLst>
          </p:cNvPr>
          <p:cNvSpPr>
            <a:spLocks noChangeAspect="1"/>
          </p:cNvSpPr>
          <p:nvPr/>
        </p:nvSpPr>
        <p:spPr bwMode="auto">
          <a:xfrm>
            <a:off x="674427" y="1133745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34" name="직선 연결선 55">
            <a:extLst>
              <a:ext uri="{FF2B5EF4-FFF2-40B4-BE49-F238E27FC236}">
                <a16:creationId xmlns:a16="http://schemas.microsoft.com/office/drawing/2014/main" id="{C76AE0B6-AFFF-124F-A1A3-203FD8F927CB}"/>
              </a:ext>
            </a:extLst>
          </p:cNvPr>
          <p:cNvCxnSpPr/>
          <p:nvPr/>
        </p:nvCxnSpPr>
        <p:spPr bwMode="auto">
          <a:xfrm>
            <a:off x="674427" y="1022465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09A03E06-34DD-014D-995E-2B93C6CD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014" y="828046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6" name="직선 연결선 60">
            <a:extLst>
              <a:ext uri="{FF2B5EF4-FFF2-40B4-BE49-F238E27FC236}">
                <a16:creationId xmlns:a16="http://schemas.microsoft.com/office/drawing/2014/main" id="{4F11F46B-9353-CA4B-B318-9928F37AEABC}"/>
              </a:ext>
            </a:extLst>
          </p:cNvPr>
          <p:cNvCxnSpPr/>
          <p:nvPr/>
        </p:nvCxnSpPr>
        <p:spPr bwMode="auto">
          <a:xfrm flipV="1">
            <a:off x="8746427" y="1131614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C95AF757-7410-CF42-991C-DF6D24D89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2346" y="1158705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5BFEB-7F27-4E44-9FF6-32AAD9059F9A}"/>
              </a:ext>
            </a:extLst>
          </p:cNvPr>
          <p:cNvSpPr>
            <a:spLocks noChangeAspect="1"/>
          </p:cNvSpPr>
          <p:nvPr/>
        </p:nvSpPr>
        <p:spPr bwMode="auto">
          <a:xfrm>
            <a:off x="674427" y="1381610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40" name="직선 연결선 65">
            <a:extLst>
              <a:ext uri="{FF2B5EF4-FFF2-40B4-BE49-F238E27FC236}">
                <a16:creationId xmlns:a16="http://schemas.microsoft.com/office/drawing/2014/main" id="{587A0E38-5490-3A4E-9D45-4BB3E6554EC3}"/>
              </a:ext>
            </a:extLst>
          </p:cNvPr>
          <p:cNvCxnSpPr/>
          <p:nvPr/>
        </p:nvCxnSpPr>
        <p:spPr bwMode="auto">
          <a:xfrm flipV="1">
            <a:off x="8746427" y="1381611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0AED5AB1-5007-594A-BFA1-5069B0148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2346" y="166624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9B2C59B-F170-284A-9730-AF90B59D6A90}"/>
              </a:ext>
            </a:extLst>
          </p:cNvPr>
          <p:cNvSpPr>
            <a:spLocks noChangeAspect="1"/>
          </p:cNvSpPr>
          <p:nvPr/>
        </p:nvSpPr>
        <p:spPr bwMode="auto">
          <a:xfrm>
            <a:off x="674427" y="2146696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3" name="직선 연결선 69">
            <a:extLst>
              <a:ext uri="{FF2B5EF4-FFF2-40B4-BE49-F238E27FC236}">
                <a16:creationId xmlns:a16="http://schemas.microsoft.com/office/drawing/2014/main" id="{8C13297A-3167-7942-859D-893927A78017}"/>
              </a:ext>
            </a:extLst>
          </p:cNvPr>
          <p:cNvCxnSpPr/>
          <p:nvPr/>
        </p:nvCxnSpPr>
        <p:spPr bwMode="auto">
          <a:xfrm flipV="1">
            <a:off x="8746427" y="2146694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68770176-3072-D44E-947D-B8F2FA9DE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2346" y="2222023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2D12D2-FA4D-0849-9152-9B1DA0ABC73F}"/>
              </a:ext>
            </a:extLst>
          </p:cNvPr>
          <p:cNvSpPr>
            <a:spLocks noChangeAspect="1"/>
          </p:cNvSpPr>
          <p:nvPr/>
        </p:nvSpPr>
        <p:spPr bwMode="auto">
          <a:xfrm>
            <a:off x="674427" y="2146696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6" name="직선 연결선 97">
            <a:extLst>
              <a:ext uri="{FF2B5EF4-FFF2-40B4-BE49-F238E27FC236}">
                <a16:creationId xmlns:a16="http://schemas.microsoft.com/office/drawing/2014/main" id="{5D7D1F86-6F6D-1347-81BC-BBB46C7A4128}"/>
              </a:ext>
            </a:extLst>
          </p:cNvPr>
          <p:cNvCxnSpPr/>
          <p:nvPr/>
        </p:nvCxnSpPr>
        <p:spPr bwMode="auto">
          <a:xfrm>
            <a:off x="674427" y="2238496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877C04B9-7CCB-744C-AC62-9B5331047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752" y="223657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B6A8A4B-88B3-9744-BCEF-708572331192}"/>
              </a:ext>
            </a:extLst>
          </p:cNvPr>
          <p:cNvSpPr>
            <a:spLocks noChangeAspect="1"/>
          </p:cNvSpPr>
          <p:nvPr/>
        </p:nvSpPr>
        <p:spPr bwMode="auto">
          <a:xfrm>
            <a:off x="7380172" y="2146696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9" name="직선 연결선 100">
            <a:extLst>
              <a:ext uri="{FF2B5EF4-FFF2-40B4-BE49-F238E27FC236}">
                <a16:creationId xmlns:a16="http://schemas.microsoft.com/office/drawing/2014/main" id="{912F2CCF-C521-B94F-8AB8-068E3259DC4E}"/>
              </a:ext>
            </a:extLst>
          </p:cNvPr>
          <p:cNvCxnSpPr/>
          <p:nvPr/>
        </p:nvCxnSpPr>
        <p:spPr bwMode="auto">
          <a:xfrm>
            <a:off x="7380171" y="2238496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7D053C3B-846A-8142-9C6A-AAD3F0D10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095" y="223657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98C351F-1B7C-4B48-8D19-A34B60450F5C}"/>
              </a:ext>
            </a:extLst>
          </p:cNvPr>
          <p:cNvSpPr>
            <a:spLocks noChangeAspect="1"/>
          </p:cNvSpPr>
          <p:nvPr/>
        </p:nvSpPr>
        <p:spPr bwMode="auto">
          <a:xfrm>
            <a:off x="674427" y="2506736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5" name="직선 연결선 103">
            <a:extLst>
              <a:ext uri="{FF2B5EF4-FFF2-40B4-BE49-F238E27FC236}">
                <a16:creationId xmlns:a16="http://schemas.microsoft.com/office/drawing/2014/main" id="{632B5CA8-F232-8248-A1FB-6D023345B254}"/>
              </a:ext>
            </a:extLst>
          </p:cNvPr>
          <p:cNvCxnSpPr/>
          <p:nvPr/>
        </p:nvCxnSpPr>
        <p:spPr bwMode="auto">
          <a:xfrm>
            <a:off x="674427" y="2752686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6" name="직사각형 152">
            <a:extLst>
              <a:ext uri="{FF2B5EF4-FFF2-40B4-BE49-F238E27FC236}">
                <a16:creationId xmlns:a16="http://schemas.microsoft.com/office/drawing/2014/main" id="{7E608986-927C-CC48-A398-C5E3B7FC6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205" y="275076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97867F-2B37-4C44-A187-74F7D4F0E58D}"/>
              </a:ext>
            </a:extLst>
          </p:cNvPr>
          <p:cNvSpPr>
            <a:spLocks noChangeAspect="1"/>
          </p:cNvSpPr>
          <p:nvPr/>
        </p:nvSpPr>
        <p:spPr bwMode="auto">
          <a:xfrm>
            <a:off x="2519632" y="2506736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631BE05-F473-7149-9108-247E7A9C9E1A}"/>
              </a:ext>
            </a:extLst>
          </p:cNvPr>
          <p:cNvSpPr>
            <a:spLocks noChangeAspect="1"/>
          </p:cNvSpPr>
          <p:nvPr/>
        </p:nvSpPr>
        <p:spPr bwMode="auto">
          <a:xfrm>
            <a:off x="2748691" y="2832361"/>
            <a:ext cx="1311795" cy="156458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D6396E-0B2B-1D4A-B1E7-0CFBC49EA59F}"/>
              </a:ext>
            </a:extLst>
          </p:cNvPr>
          <p:cNvSpPr>
            <a:spLocks noChangeAspect="1"/>
          </p:cNvSpPr>
          <p:nvPr/>
        </p:nvSpPr>
        <p:spPr bwMode="auto">
          <a:xfrm>
            <a:off x="4212003" y="2832361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4AF35A-84CE-B64E-AF38-A0F5399476A3}"/>
              </a:ext>
            </a:extLst>
          </p:cNvPr>
          <p:cNvSpPr>
            <a:spLocks noChangeAspect="1"/>
          </p:cNvSpPr>
          <p:nvPr/>
        </p:nvSpPr>
        <p:spPr bwMode="auto">
          <a:xfrm>
            <a:off x="5676837" y="2832361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8D08CAD-829B-2E4E-BAB3-CE0743596723}"/>
              </a:ext>
            </a:extLst>
          </p:cNvPr>
          <p:cNvSpPr>
            <a:spLocks noChangeAspect="1"/>
          </p:cNvSpPr>
          <p:nvPr/>
        </p:nvSpPr>
        <p:spPr bwMode="auto">
          <a:xfrm>
            <a:off x="7141671" y="2832361"/>
            <a:ext cx="1311795" cy="1564584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b="1" dirty="0">
                <a:solidFill>
                  <a:schemeClr val="bg1"/>
                </a:solidFill>
                <a:latin typeface="Trebuchet MS" pitchFamily="34" charset="0"/>
              </a:rPr>
              <a:t>SOLD</a:t>
            </a:r>
          </a:p>
          <a:p>
            <a:pPr algn="ctr" eaLnBrk="0" latinLnBrk="0" hangingPunct="0"/>
            <a:r>
              <a:rPr lang="en-US" altLang="ko-KR" sz="900" b="1" dirty="0">
                <a:solidFill>
                  <a:schemeClr val="bg1"/>
                </a:solidFill>
                <a:latin typeface="Trebuchet MS" pitchFamily="34" charset="0"/>
              </a:rPr>
              <a:t>OUT</a:t>
            </a:r>
          </a:p>
        </p:txBody>
      </p:sp>
      <p:sp>
        <p:nvSpPr>
          <p:cNvPr id="67" name="하트 2">
            <a:extLst>
              <a:ext uri="{FF2B5EF4-FFF2-40B4-BE49-F238E27FC236}">
                <a16:creationId xmlns:a16="http://schemas.microsoft.com/office/drawing/2014/main" id="{50A18EF2-ECF3-EE47-8741-9163BACBF19E}"/>
              </a:ext>
            </a:extLst>
          </p:cNvPr>
          <p:cNvSpPr/>
          <p:nvPr/>
        </p:nvSpPr>
        <p:spPr>
          <a:xfrm>
            <a:off x="2837562" y="2957984"/>
            <a:ext cx="124705" cy="109359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609A88B4-90A1-F54E-A4BA-10DC104CDC36}"/>
              </a:ext>
            </a:extLst>
          </p:cNvPr>
          <p:cNvSpPr txBox="1">
            <a:spLocks/>
          </p:cNvSpPr>
          <p:nvPr/>
        </p:nvSpPr>
        <p:spPr>
          <a:xfrm>
            <a:off x="3302582" y="2946574"/>
            <a:ext cx="788459" cy="140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800" b="1" dirty="0">
                <a:latin typeface="Trebuchet MS" panose="020B0603020202020204" pitchFamily="34" charset="0"/>
                <a:ea typeface="+mn-ea"/>
              </a:rPr>
              <a:t>BEST </a:t>
            </a:r>
          </a:p>
        </p:txBody>
      </p:sp>
      <p:sp>
        <p:nvSpPr>
          <p:cNvPr id="77" name="직사각형 152">
            <a:extLst>
              <a:ext uri="{FF2B5EF4-FFF2-40B4-BE49-F238E27FC236}">
                <a16:creationId xmlns:a16="http://schemas.microsoft.com/office/drawing/2014/main" id="{65207B1C-D90B-4C4E-94EB-63CA2E27A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193" y="4440673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78" name="직사각형 152">
            <a:extLst>
              <a:ext uri="{FF2B5EF4-FFF2-40B4-BE49-F238E27FC236}">
                <a16:creationId xmlns:a16="http://schemas.microsoft.com/office/drawing/2014/main" id="{675965FD-368E-2A49-8F7A-CE25F8100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504" y="4446619"/>
            <a:ext cx="1314294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eaLnBrk="0" latinLnBrk="0" hangingPunct="0"/>
            <a:r>
              <a:rPr lang="ko-KR" altLang="en-US" sz="800" b="1" dirty="0" err="1">
                <a:latin typeface="Trebuchet MS" pitchFamily="34" charset="0"/>
              </a:rPr>
              <a:t>컨버스</a:t>
            </a:r>
            <a:r>
              <a:rPr lang="ko-KR" altLang="en-US" sz="800" b="1" dirty="0">
                <a:latin typeface="Trebuchet MS" pitchFamily="34" charset="0"/>
              </a:rPr>
              <a:t> </a:t>
            </a:r>
            <a:r>
              <a:rPr lang="en-US" altLang="ko-KR" sz="800" b="1" dirty="0">
                <a:latin typeface="Trebuchet MS" pitchFamily="34" charset="0"/>
              </a:rPr>
              <a:t>X </a:t>
            </a:r>
            <a:r>
              <a:rPr lang="ko-KR" altLang="en-US" sz="800" b="1" dirty="0">
                <a:latin typeface="Trebuchet MS" pitchFamily="34" charset="0"/>
              </a:rPr>
              <a:t>골프</a:t>
            </a:r>
            <a:endParaRPr lang="en-US" altLang="ko-KR" sz="800" b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컨버스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X</a:t>
            </a:r>
            <a:r>
              <a:rPr lang="ko-KR" altLang="en-US" sz="800" dirty="0">
                <a:latin typeface="Trebuchet MS" pitchFamily="34" charset="0"/>
              </a:rPr>
              <a:t> 골프 르 </a:t>
            </a:r>
            <a:r>
              <a:rPr lang="ko-KR" altLang="en-US" sz="800" dirty="0" err="1">
                <a:latin typeface="Trebuchet MS" pitchFamily="34" charset="0"/>
              </a:rPr>
              <a:t>플레르</a:t>
            </a:r>
            <a:r>
              <a:rPr lang="ko-KR" altLang="en-US" sz="800" dirty="0">
                <a:latin typeface="Trebuchet MS" pitchFamily="34" charset="0"/>
              </a:rPr>
              <a:t>*</a:t>
            </a:r>
            <a:r>
              <a:rPr lang="ko-KR" altLang="en-US" sz="800" dirty="0" err="1">
                <a:latin typeface="Trebuchet MS" pitchFamily="34" charset="0"/>
              </a:rPr>
              <a:t>플레임</a:t>
            </a:r>
            <a:r>
              <a:rPr lang="ko-KR" altLang="en-US" sz="800" dirty="0">
                <a:latin typeface="Trebuchet MS" pitchFamily="34" charset="0"/>
              </a:rPr>
              <a:t> 척 </a:t>
            </a:r>
            <a:r>
              <a:rPr lang="en-US" altLang="ko-KR" sz="800" dirty="0">
                <a:latin typeface="Trebuchet MS" pitchFamily="34" charset="0"/>
              </a:rPr>
              <a:t>70</a:t>
            </a:r>
          </a:p>
        </p:txBody>
      </p:sp>
      <p:sp>
        <p:nvSpPr>
          <p:cNvPr id="80" name="직사각형 152">
            <a:extLst>
              <a:ext uri="{FF2B5EF4-FFF2-40B4-BE49-F238E27FC236}">
                <a16:creationId xmlns:a16="http://schemas.microsoft.com/office/drawing/2014/main" id="{15B62646-111B-2B40-ABD0-5AF6B821D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670" y="4440673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A550D-C6C0-BB4F-A744-A5910821F093}"/>
              </a:ext>
            </a:extLst>
          </p:cNvPr>
          <p:cNvSpPr txBox="1"/>
          <p:nvPr/>
        </p:nvSpPr>
        <p:spPr>
          <a:xfrm>
            <a:off x="2962267" y="5952677"/>
            <a:ext cx="6976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F0"/>
                </a:solidFill>
              </a:rPr>
              <a:t>일반상품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E49EF33-1C94-6342-A30F-A4602D26C0A8}"/>
              </a:ext>
            </a:extLst>
          </p:cNvPr>
          <p:cNvSpPr>
            <a:spLocks noChangeAspect="1"/>
          </p:cNvSpPr>
          <p:nvPr/>
        </p:nvSpPr>
        <p:spPr bwMode="auto">
          <a:xfrm>
            <a:off x="4211358" y="2843935"/>
            <a:ext cx="355089" cy="318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11</a:t>
            </a:r>
            <a:r>
              <a:rPr lang="ko-KR" altLang="en-US" sz="8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8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8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01</a:t>
            </a:r>
            <a:r>
              <a:rPr lang="ko-KR" altLang="en-US" sz="8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7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BC176FA-ED57-7B4C-A236-0B2636CC8F9A}"/>
              </a:ext>
            </a:extLst>
          </p:cNvPr>
          <p:cNvSpPr>
            <a:spLocks/>
          </p:cNvSpPr>
          <p:nvPr/>
        </p:nvSpPr>
        <p:spPr>
          <a:xfrm>
            <a:off x="4824650" y="2898521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uFillTx/>
              </a:rPr>
              <a:t>온라인 추첨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1A2E08B-6D8C-1547-8120-E2B3CB535FD2}"/>
              </a:ext>
            </a:extLst>
          </p:cNvPr>
          <p:cNvCxnSpPr/>
          <p:nvPr/>
        </p:nvCxnSpPr>
        <p:spPr>
          <a:xfrm flipV="1">
            <a:off x="3350695" y="5286851"/>
            <a:ext cx="0" cy="6227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B18D84E-0DBB-8043-88C4-A35EC768422B}"/>
              </a:ext>
            </a:extLst>
          </p:cNvPr>
          <p:cNvSpPr txBox="1"/>
          <p:nvPr/>
        </p:nvSpPr>
        <p:spPr>
          <a:xfrm>
            <a:off x="4371756" y="5952677"/>
            <a:ext cx="86914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F0"/>
                </a:solidFill>
              </a:rPr>
              <a:t>온라인 추첨</a:t>
            </a:r>
            <a:endParaRPr kumimoji="1" lang="en-US" altLang="ko-KR" sz="1000" b="1" i="1" dirty="0">
              <a:solidFill>
                <a:srgbClr val="00B0F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4EF9180-D8BB-D842-AAF1-00E356B09AFE}"/>
              </a:ext>
            </a:extLst>
          </p:cNvPr>
          <p:cNvCxnSpPr/>
          <p:nvPr/>
        </p:nvCxnSpPr>
        <p:spPr>
          <a:xfrm flipV="1">
            <a:off x="4806331" y="5286851"/>
            <a:ext cx="0" cy="6227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52">
            <a:extLst>
              <a:ext uri="{FF2B5EF4-FFF2-40B4-BE49-F238E27FC236}">
                <a16:creationId xmlns:a16="http://schemas.microsoft.com/office/drawing/2014/main" id="{0BCA90C9-577F-A748-AC92-A0BA3DC8F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338" y="4446619"/>
            <a:ext cx="1314294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eaLnBrk="0" latinLnBrk="0" hangingPunct="0"/>
            <a:r>
              <a:rPr lang="ko-KR" altLang="en-US" sz="800" b="1" dirty="0" err="1">
                <a:latin typeface="Trebuchet MS" pitchFamily="34" charset="0"/>
              </a:rPr>
              <a:t>컨버스</a:t>
            </a:r>
            <a:r>
              <a:rPr lang="ko-KR" altLang="en-US" sz="800" b="1" dirty="0">
                <a:latin typeface="Trebuchet MS" pitchFamily="34" charset="0"/>
              </a:rPr>
              <a:t> </a:t>
            </a:r>
            <a:r>
              <a:rPr lang="en-US" altLang="ko-KR" sz="800" b="1" dirty="0">
                <a:latin typeface="Trebuchet MS" pitchFamily="34" charset="0"/>
              </a:rPr>
              <a:t>X </a:t>
            </a:r>
            <a:r>
              <a:rPr lang="ko-KR" altLang="en-US" sz="800" b="1" dirty="0">
                <a:latin typeface="Trebuchet MS" pitchFamily="34" charset="0"/>
              </a:rPr>
              <a:t>골프</a:t>
            </a:r>
            <a:endParaRPr lang="en-US" altLang="ko-KR" sz="800" b="1" dirty="0"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dirty="0" err="1">
                <a:latin typeface="Trebuchet MS" pitchFamily="34" charset="0"/>
              </a:rPr>
              <a:t>컨버스</a:t>
            </a:r>
            <a:r>
              <a:rPr lang="ko-KR" altLang="en-US" sz="800" dirty="0">
                <a:latin typeface="Trebuchet MS" pitchFamily="34" charset="0"/>
              </a:rPr>
              <a:t> </a:t>
            </a:r>
            <a:r>
              <a:rPr lang="en-US" altLang="ko-KR" sz="800" dirty="0">
                <a:latin typeface="Trebuchet MS" pitchFamily="34" charset="0"/>
              </a:rPr>
              <a:t>X</a:t>
            </a:r>
            <a:r>
              <a:rPr lang="ko-KR" altLang="en-US" sz="800" dirty="0">
                <a:latin typeface="Trebuchet MS" pitchFamily="34" charset="0"/>
              </a:rPr>
              <a:t> 골프 르 </a:t>
            </a:r>
            <a:r>
              <a:rPr lang="ko-KR" altLang="en-US" sz="800" dirty="0" err="1">
                <a:latin typeface="Trebuchet MS" pitchFamily="34" charset="0"/>
              </a:rPr>
              <a:t>플레르</a:t>
            </a:r>
            <a:r>
              <a:rPr lang="ko-KR" altLang="en-US" sz="800" dirty="0">
                <a:latin typeface="Trebuchet MS" pitchFamily="34" charset="0"/>
              </a:rPr>
              <a:t>*</a:t>
            </a:r>
            <a:r>
              <a:rPr lang="ko-KR" altLang="en-US" sz="800" dirty="0" err="1">
                <a:latin typeface="Trebuchet MS" pitchFamily="34" charset="0"/>
              </a:rPr>
              <a:t>플레임</a:t>
            </a:r>
            <a:r>
              <a:rPr lang="ko-KR" altLang="en-US" sz="800" dirty="0">
                <a:latin typeface="Trebuchet MS" pitchFamily="34" charset="0"/>
              </a:rPr>
              <a:t> 척 </a:t>
            </a:r>
            <a:r>
              <a:rPr lang="en-US" altLang="ko-KR" sz="800" dirty="0">
                <a:latin typeface="Trebuchet MS" pitchFamily="34" charset="0"/>
              </a:rPr>
              <a:t>70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073797E-E4BD-714B-AE4C-BEA5994E9B2A}"/>
              </a:ext>
            </a:extLst>
          </p:cNvPr>
          <p:cNvSpPr txBox="1"/>
          <p:nvPr/>
        </p:nvSpPr>
        <p:spPr>
          <a:xfrm>
            <a:off x="5735960" y="5952677"/>
            <a:ext cx="96532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b="1" i="1" dirty="0">
                <a:solidFill>
                  <a:srgbClr val="00B0F0"/>
                </a:solidFill>
              </a:rPr>
              <a:t>온라인 추첨</a:t>
            </a:r>
            <a:endParaRPr kumimoji="1" lang="en-US" altLang="ko-KR" sz="1000" b="1" i="1" dirty="0">
              <a:solidFill>
                <a:srgbClr val="00B0F0"/>
              </a:solidFill>
            </a:endParaRPr>
          </a:p>
          <a:p>
            <a:pPr algn="ctr"/>
            <a:r>
              <a:rPr kumimoji="1" lang="en-US" altLang="ko-KR" sz="1000" b="1" i="1" dirty="0">
                <a:solidFill>
                  <a:srgbClr val="00B0F0"/>
                </a:solidFill>
              </a:rPr>
              <a:t>(</a:t>
            </a:r>
            <a:r>
              <a:rPr kumimoji="1" lang="ko-KR" altLang="en-US" sz="1000" b="1" i="1" dirty="0">
                <a:solidFill>
                  <a:srgbClr val="00B0F0"/>
                </a:solidFill>
              </a:rPr>
              <a:t>마우스 오버</a:t>
            </a:r>
            <a:r>
              <a:rPr kumimoji="1" lang="en-US" altLang="ko-KR" sz="1000" b="1" i="1" dirty="0">
                <a:solidFill>
                  <a:srgbClr val="00B0F0"/>
                </a:solidFill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F3E4997-A573-624A-9390-517CA150C00E}"/>
              </a:ext>
            </a:extLst>
          </p:cNvPr>
          <p:cNvCxnSpPr/>
          <p:nvPr/>
        </p:nvCxnSpPr>
        <p:spPr>
          <a:xfrm flipV="1">
            <a:off x="6229469" y="5286851"/>
            <a:ext cx="0" cy="6227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814121D-08B7-6040-A4F8-C1316DAE5421}"/>
              </a:ext>
            </a:extLst>
          </p:cNvPr>
          <p:cNvSpPr>
            <a:spLocks noChangeAspect="1"/>
          </p:cNvSpPr>
          <p:nvPr/>
        </p:nvSpPr>
        <p:spPr bwMode="auto">
          <a:xfrm>
            <a:off x="5670700" y="2843935"/>
            <a:ext cx="355089" cy="318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11</a:t>
            </a:r>
            <a:r>
              <a:rPr lang="ko-KR" altLang="en-US" sz="8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8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8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01</a:t>
            </a:r>
            <a:r>
              <a:rPr lang="ko-KR" altLang="en-US" sz="8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7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5CE3452-F741-B54D-B6C1-3CE8AE22FFF1}"/>
              </a:ext>
            </a:extLst>
          </p:cNvPr>
          <p:cNvSpPr>
            <a:spLocks/>
          </p:cNvSpPr>
          <p:nvPr/>
        </p:nvSpPr>
        <p:spPr>
          <a:xfrm>
            <a:off x="6264877" y="2898521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uFillTx/>
              </a:rPr>
              <a:t>온라인 추첨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FECEC6-3C2A-4C4A-99EA-6FA3FDED8354}"/>
              </a:ext>
            </a:extLst>
          </p:cNvPr>
          <p:cNvSpPr>
            <a:spLocks/>
          </p:cNvSpPr>
          <p:nvPr/>
        </p:nvSpPr>
        <p:spPr>
          <a:xfrm>
            <a:off x="5683781" y="2843936"/>
            <a:ext cx="1304851" cy="155301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 err="1">
                <a:solidFill>
                  <a:schemeClr val="bg1"/>
                </a:solidFill>
                <a:uFillTx/>
                <a:latin typeface="Trebuchet MS" pitchFamily="34" charset="0"/>
              </a:rPr>
              <a:t>응모예정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4AC7C7-2645-F54A-9F2F-4CD2AB331E52}"/>
              </a:ext>
            </a:extLst>
          </p:cNvPr>
          <p:cNvSpPr txBox="1"/>
          <p:nvPr/>
        </p:nvSpPr>
        <p:spPr>
          <a:xfrm>
            <a:off x="7355659" y="5952677"/>
            <a:ext cx="6976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b="1" i="1" dirty="0">
                <a:solidFill>
                  <a:srgbClr val="00B0F0"/>
                </a:solidFill>
              </a:rPr>
              <a:t>일반상품</a:t>
            </a:r>
            <a:endParaRPr kumimoji="1" lang="en-US" altLang="ko-KR" sz="1000" b="1" i="1" dirty="0">
              <a:solidFill>
                <a:srgbClr val="00B0F0"/>
              </a:solidFill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D7BEDAC-570D-044C-8595-9B0B9CB428D3}"/>
              </a:ext>
            </a:extLst>
          </p:cNvPr>
          <p:cNvCxnSpPr/>
          <p:nvPr/>
        </p:nvCxnSpPr>
        <p:spPr>
          <a:xfrm flipV="1">
            <a:off x="7744087" y="5286851"/>
            <a:ext cx="0" cy="6227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AA33AF-B950-754F-9DE2-C013C19F0CA2}"/>
              </a:ext>
            </a:extLst>
          </p:cNvPr>
          <p:cNvSpPr txBox="1"/>
          <p:nvPr/>
        </p:nvSpPr>
        <p:spPr>
          <a:xfrm>
            <a:off x="10252718" y="4240618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>
                <a:solidFill>
                  <a:srgbClr val="00B0F0"/>
                </a:solidFill>
              </a:rPr>
              <a:t>원본 이미지</a:t>
            </a:r>
            <a:endParaRPr lang="en-US" altLang="ko-KR" sz="1000" b="1" i="1" dirty="0">
              <a:solidFill>
                <a:srgbClr val="00B0F0"/>
              </a:solidFill>
            </a:endParaRPr>
          </a:p>
          <a:p>
            <a:r>
              <a:rPr kumimoji="1" lang="en-US" altLang="ko-KR" sz="1000" b="1" i="1" dirty="0">
                <a:solidFill>
                  <a:srgbClr val="00B0F0"/>
                </a:solidFill>
              </a:rPr>
              <a:t>720</a:t>
            </a:r>
            <a:r>
              <a:rPr kumimoji="1" lang="ko-KR" altLang="en-US" sz="1000" b="1" i="1" dirty="0">
                <a:solidFill>
                  <a:srgbClr val="00B0F0"/>
                </a:solidFill>
              </a:rPr>
              <a:t>*</a:t>
            </a:r>
            <a:r>
              <a:rPr kumimoji="1" lang="en-US" altLang="ko-KR" sz="1000" b="1" i="1" dirty="0">
                <a:solidFill>
                  <a:srgbClr val="00B0F0"/>
                </a:solidFill>
              </a:rPr>
              <a:t>900</a:t>
            </a:r>
            <a:endParaRPr kumimoji="1" lang="ko-KR" altLang="en-US" sz="1000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7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E876031-F481-F143-BB34-3EC5AFC6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Common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6716C-BA63-D244-B047-5F20DAAB8564}"/>
              </a:ext>
            </a:extLst>
          </p:cNvPr>
          <p:cNvSpPr txBox="1"/>
          <p:nvPr/>
        </p:nvSpPr>
        <p:spPr>
          <a:xfrm>
            <a:off x="-939800" y="5850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145" name="Group 90">
            <a:extLst>
              <a:ext uri="{FF2B5EF4-FFF2-40B4-BE49-F238E27FC236}">
                <a16:creationId xmlns:a16="http://schemas.microsoft.com/office/drawing/2014/main" id="{F54B70B6-EEF2-4641-AE6F-242B607FEFE6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7"/>
          <a:ext cx="2676438" cy="1600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765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412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722383"/>
                  </a:ext>
                </a:extLst>
              </a:tr>
            </a:tbl>
          </a:graphicData>
        </a:graphic>
      </p:graphicFrame>
      <p:sp>
        <p:nvSpPr>
          <p:cNvPr id="148" name="제목 1">
            <a:extLst>
              <a:ext uri="{FF2B5EF4-FFF2-40B4-BE49-F238E27FC236}">
                <a16:creationId xmlns:a16="http://schemas.microsoft.com/office/drawing/2014/main" id="{AAB4263D-9A04-044C-B44E-DBE11C967B41}"/>
              </a:ext>
            </a:extLst>
          </p:cNvPr>
          <p:cNvSpPr txBox="1">
            <a:spLocks/>
          </p:cNvSpPr>
          <p:nvPr/>
        </p:nvSpPr>
        <p:spPr>
          <a:xfrm>
            <a:off x="1452689" y="134048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uFillTx/>
                <a:latin typeface="+mn-ea"/>
              </a:rPr>
              <a:t>리미티드</a:t>
            </a: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 에디션 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PLP</a:t>
            </a: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 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Sample(</a:t>
            </a:r>
            <a:r>
              <a:rPr kumimoji="0" lang="ko-KR" altLang="en-US" sz="1200" b="1" dirty="0">
                <a:solidFill>
                  <a:schemeClr val="bg1"/>
                </a:solidFill>
                <a:uFillTx/>
                <a:latin typeface="+mn-ea"/>
              </a:rPr>
              <a:t>혼합</a:t>
            </a:r>
            <a:r>
              <a:rPr kumimoji="0" lang="en-US" altLang="ko-KR" sz="1200" b="1" dirty="0">
                <a:solidFill>
                  <a:schemeClr val="bg1"/>
                </a:solidFill>
                <a:uFillTx/>
                <a:latin typeface="+mn-ea"/>
              </a:rPr>
              <a:t>)</a:t>
            </a:r>
            <a:endParaRPr kumimoji="0" lang="ko-KR" altLang="ko-KR" dirty="0">
              <a:solidFill>
                <a:schemeClr val="bg1"/>
              </a:solidFill>
              <a:uFillTx/>
              <a:latin typeface="+mn-ea"/>
            </a:endParaRPr>
          </a:p>
        </p:txBody>
      </p:sp>
      <p:cxnSp>
        <p:nvCxnSpPr>
          <p:cNvPr id="34" name="직선 연결선 55">
            <a:extLst>
              <a:ext uri="{FF2B5EF4-FFF2-40B4-BE49-F238E27FC236}">
                <a16:creationId xmlns:a16="http://schemas.microsoft.com/office/drawing/2014/main" id="{C76AE0B6-AFFF-124F-A1A3-203FD8F927CB}"/>
              </a:ext>
            </a:extLst>
          </p:cNvPr>
          <p:cNvCxnSpPr/>
          <p:nvPr/>
        </p:nvCxnSpPr>
        <p:spPr bwMode="auto">
          <a:xfrm>
            <a:off x="674427" y="824155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09A03E06-34DD-014D-995E-2B93C6CD0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014" y="629736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6" name="직선 연결선 60">
            <a:extLst>
              <a:ext uri="{FF2B5EF4-FFF2-40B4-BE49-F238E27FC236}">
                <a16:creationId xmlns:a16="http://schemas.microsoft.com/office/drawing/2014/main" id="{4F11F46B-9353-CA4B-B318-9928F37AEABC}"/>
              </a:ext>
            </a:extLst>
          </p:cNvPr>
          <p:cNvCxnSpPr/>
          <p:nvPr/>
        </p:nvCxnSpPr>
        <p:spPr bwMode="auto">
          <a:xfrm flipV="1">
            <a:off x="8746427" y="933304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C95AF757-7410-CF42-991C-DF6D24D89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2346" y="960395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5BFEB-7F27-4E44-9FF6-32AAD9059F9A}"/>
              </a:ext>
            </a:extLst>
          </p:cNvPr>
          <p:cNvSpPr>
            <a:spLocks noChangeAspect="1"/>
          </p:cNvSpPr>
          <p:nvPr/>
        </p:nvSpPr>
        <p:spPr bwMode="auto">
          <a:xfrm>
            <a:off x="674427" y="933304"/>
            <a:ext cx="8010890" cy="10150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40" name="직선 연결선 65">
            <a:extLst>
              <a:ext uri="{FF2B5EF4-FFF2-40B4-BE49-F238E27FC236}">
                <a16:creationId xmlns:a16="http://schemas.microsoft.com/office/drawing/2014/main" id="{587A0E38-5490-3A4E-9D45-4BB3E6554EC3}"/>
              </a:ext>
            </a:extLst>
          </p:cNvPr>
          <p:cNvCxnSpPr/>
          <p:nvPr/>
        </p:nvCxnSpPr>
        <p:spPr bwMode="auto">
          <a:xfrm flipV="1">
            <a:off x="8746427" y="1183301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0AED5AB1-5007-594A-BFA1-5069B0148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2346" y="146793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9B2C59B-F170-284A-9730-AF90B59D6A90}"/>
              </a:ext>
            </a:extLst>
          </p:cNvPr>
          <p:cNvSpPr>
            <a:spLocks noChangeAspect="1"/>
          </p:cNvSpPr>
          <p:nvPr/>
        </p:nvSpPr>
        <p:spPr bwMode="auto">
          <a:xfrm>
            <a:off x="674427" y="1948386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97867F-2B37-4C44-A187-74F7D4F0E58D}"/>
              </a:ext>
            </a:extLst>
          </p:cNvPr>
          <p:cNvSpPr>
            <a:spLocks noChangeAspect="1"/>
          </p:cNvSpPr>
          <p:nvPr/>
        </p:nvSpPr>
        <p:spPr bwMode="auto">
          <a:xfrm>
            <a:off x="668509" y="2308425"/>
            <a:ext cx="8016807" cy="343592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A550D-C6C0-BB4F-A744-A5910821F093}"/>
              </a:ext>
            </a:extLst>
          </p:cNvPr>
          <p:cNvSpPr txBox="1"/>
          <p:nvPr/>
        </p:nvSpPr>
        <p:spPr>
          <a:xfrm>
            <a:off x="1571668" y="6120051"/>
            <a:ext cx="6976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F0"/>
                </a:solidFill>
              </a:rPr>
              <a:t>일반상품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1A2E08B-6D8C-1547-8120-E2B3CB535FD2}"/>
              </a:ext>
            </a:extLst>
          </p:cNvPr>
          <p:cNvCxnSpPr/>
          <p:nvPr/>
        </p:nvCxnSpPr>
        <p:spPr>
          <a:xfrm flipV="1">
            <a:off x="1960096" y="5454225"/>
            <a:ext cx="0" cy="6227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B18D84E-0DBB-8043-88C4-A35EC768422B}"/>
              </a:ext>
            </a:extLst>
          </p:cNvPr>
          <p:cNvSpPr txBox="1"/>
          <p:nvPr/>
        </p:nvSpPr>
        <p:spPr>
          <a:xfrm>
            <a:off x="4244523" y="6163090"/>
            <a:ext cx="86914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000" b="1" i="1" dirty="0">
                <a:solidFill>
                  <a:srgbClr val="00B0F0"/>
                </a:solidFill>
              </a:rPr>
              <a:t>온라인 추첨</a:t>
            </a:r>
            <a:endParaRPr kumimoji="1" lang="en-US" altLang="ko-KR" sz="1000" b="1" i="1" dirty="0">
              <a:solidFill>
                <a:srgbClr val="00B0F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4EF9180-D8BB-D842-AAF1-00E356B09AFE}"/>
              </a:ext>
            </a:extLst>
          </p:cNvPr>
          <p:cNvCxnSpPr/>
          <p:nvPr/>
        </p:nvCxnSpPr>
        <p:spPr>
          <a:xfrm flipV="1">
            <a:off x="4679098" y="5497264"/>
            <a:ext cx="0" cy="6227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C34AC7C7-2645-F54A-9F2F-4CD2AB331E52}"/>
              </a:ext>
            </a:extLst>
          </p:cNvPr>
          <p:cNvSpPr txBox="1"/>
          <p:nvPr/>
        </p:nvSpPr>
        <p:spPr>
          <a:xfrm>
            <a:off x="6876933" y="6163090"/>
            <a:ext cx="8691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i="1" dirty="0">
                <a:solidFill>
                  <a:srgbClr val="00B0F0"/>
                </a:solidFill>
              </a:rPr>
              <a:t>온라인 추첨</a:t>
            </a:r>
            <a:endParaRPr kumimoji="1" lang="en-US" altLang="ko-KR" sz="1000" b="1" i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1000" b="1" i="1" dirty="0">
                <a:solidFill>
                  <a:srgbClr val="00B0F0"/>
                </a:solidFill>
              </a:rPr>
              <a:t>(</a:t>
            </a:r>
            <a:r>
              <a:rPr lang="ko-KR" altLang="en-US" sz="1000" b="1" i="1" dirty="0" err="1">
                <a:solidFill>
                  <a:srgbClr val="00B0F0"/>
                </a:solidFill>
              </a:rPr>
              <a:t>딤처리</a:t>
            </a:r>
            <a:r>
              <a:rPr lang="en-US" altLang="ko-KR" sz="1000" b="1" i="1" dirty="0">
                <a:solidFill>
                  <a:srgbClr val="00B0F0"/>
                </a:solidFill>
              </a:rPr>
              <a:t>)</a:t>
            </a:r>
            <a:endParaRPr kumimoji="1" lang="ko-KR" altLang="en-US" sz="1000" b="1" i="1" dirty="0">
              <a:solidFill>
                <a:srgbClr val="00B0F0"/>
              </a:solidFill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D7BEDAC-570D-044C-8595-9B0B9CB428D3}"/>
              </a:ext>
            </a:extLst>
          </p:cNvPr>
          <p:cNvCxnSpPr/>
          <p:nvPr/>
        </p:nvCxnSpPr>
        <p:spPr>
          <a:xfrm flipV="1">
            <a:off x="7351122" y="5497264"/>
            <a:ext cx="0" cy="6227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1CBF255-0F07-FB4F-8AE7-1E5D9F9611CB}"/>
              </a:ext>
            </a:extLst>
          </p:cNvPr>
          <p:cNvSpPr txBox="1">
            <a:spLocks/>
          </p:cNvSpPr>
          <p:nvPr/>
        </p:nvSpPr>
        <p:spPr>
          <a:xfrm>
            <a:off x="656835" y="1160460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  <a:uFillTx/>
              </a:rPr>
              <a:t>&lt;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9F8CD8-60B2-F14E-96A1-1D079E8B5FB9}"/>
              </a:ext>
            </a:extLst>
          </p:cNvPr>
          <p:cNvSpPr txBox="1">
            <a:spLocks/>
          </p:cNvSpPr>
          <p:nvPr/>
        </p:nvSpPr>
        <p:spPr>
          <a:xfrm flipV="1">
            <a:off x="8301245" y="1160460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>
                    <a:lumMod val="75000"/>
                  </a:schemeClr>
                </a:solidFill>
                <a:uFillTx/>
              </a:rPr>
              <a:t>&lt;</a:t>
            </a:r>
            <a:endParaRPr kumimoji="1" lang="ko-KR" altLang="en-US" sz="3200" dirty="0">
              <a:solidFill>
                <a:schemeClr val="bg1">
                  <a:lumMod val="75000"/>
                </a:schemeClr>
              </a:solidFill>
              <a:uFillTx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CD0A26-3983-464C-BA44-BB5EFCA4B681}"/>
              </a:ext>
            </a:extLst>
          </p:cNvPr>
          <p:cNvSpPr txBox="1">
            <a:spLocks/>
          </p:cNvSpPr>
          <p:nvPr/>
        </p:nvSpPr>
        <p:spPr>
          <a:xfrm>
            <a:off x="5105070" y="1992245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uFillTx/>
                <a:latin typeface="Trebuchet MS" pitchFamily="34" charset="0"/>
              </a:rPr>
              <a:t>리미티드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A42BB4-3BC8-B94C-B0D0-8E106A714B25}"/>
              </a:ext>
            </a:extLst>
          </p:cNvPr>
          <p:cNvSpPr txBox="1">
            <a:spLocks/>
          </p:cNvSpPr>
          <p:nvPr/>
        </p:nvSpPr>
        <p:spPr>
          <a:xfrm>
            <a:off x="3591613" y="1992245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uFillTx/>
                <a:latin typeface="Trebuchet MS" pitchFamily="34" charset="0"/>
              </a:rPr>
              <a:t>온라인 추첨</a:t>
            </a: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5A47F46-E7B1-844D-AA1E-10C99662EB27}"/>
              </a:ext>
            </a:extLst>
          </p:cNvPr>
          <p:cNvCxnSpPr/>
          <p:nvPr/>
        </p:nvCxnSpPr>
        <p:spPr>
          <a:xfrm>
            <a:off x="3530715" y="2298407"/>
            <a:ext cx="94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F7E0B8-6C3D-DF43-BC33-A84B3223FC13}"/>
              </a:ext>
            </a:extLst>
          </p:cNvPr>
          <p:cNvSpPr>
            <a:spLocks noChangeAspect="1"/>
          </p:cNvSpPr>
          <p:nvPr/>
        </p:nvSpPr>
        <p:spPr bwMode="auto">
          <a:xfrm>
            <a:off x="1055439" y="246115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E4F56D-2ACB-7643-BCF0-CA78D5B990AF}"/>
              </a:ext>
            </a:extLst>
          </p:cNvPr>
          <p:cNvSpPr>
            <a:spLocks noChangeAspect="1"/>
          </p:cNvSpPr>
          <p:nvPr/>
        </p:nvSpPr>
        <p:spPr bwMode="auto">
          <a:xfrm>
            <a:off x="3719477" y="246115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E4DCB53-9587-F749-8755-47B887F293C7}"/>
              </a:ext>
            </a:extLst>
          </p:cNvPr>
          <p:cNvSpPr>
            <a:spLocks noChangeAspect="1"/>
          </p:cNvSpPr>
          <p:nvPr/>
        </p:nvSpPr>
        <p:spPr bwMode="auto">
          <a:xfrm>
            <a:off x="6383515" y="2461155"/>
            <a:ext cx="1935215" cy="234003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sz="900" i="1">
              <a:solidFill>
                <a:srgbClr val="000000">
                  <a:lumMod val="50000"/>
                  <a:lumOff val="50000"/>
                </a:srgbClr>
              </a:solidFill>
              <a:uFillTx/>
              <a:latin typeface="Trebuchet MS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03E8513-0031-574E-ABF9-5FD22EE14348}"/>
              </a:ext>
            </a:extLst>
          </p:cNvPr>
          <p:cNvSpPr>
            <a:spLocks/>
          </p:cNvSpPr>
          <p:nvPr/>
        </p:nvSpPr>
        <p:spPr>
          <a:xfrm>
            <a:off x="3717615" y="480040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F9FF0F7-68DA-7E49-B914-4F2EDEF4C518}"/>
              </a:ext>
            </a:extLst>
          </p:cNvPr>
          <p:cNvSpPr>
            <a:spLocks/>
          </p:cNvSpPr>
          <p:nvPr/>
        </p:nvSpPr>
        <p:spPr>
          <a:xfrm>
            <a:off x="6394443" y="4800403"/>
            <a:ext cx="1913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 </a:t>
            </a:r>
            <a:r>
              <a:rPr lang="ko-KR" altLang="en-US" sz="800" b="1" dirty="0">
                <a:uFillTx/>
                <a:latin typeface="Trebuchet MS" pitchFamily="34" charset="0"/>
              </a:rPr>
              <a:t>골프</a:t>
            </a:r>
            <a:endParaRPr lang="en-US" altLang="ko-KR" sz="800" b="1" dirty="0">
              <a:uFillTx/>
              <a:latin typeface="Trebuchet MS" pitchFamily="34" charset="0"/>
            </a:endParaRPr>
          </a:p>
          <a:p>
            <a:pPr eaLnBrk="0" latinLnBrk="0" hangingPunct="0"/>
            <a:r>
              <a:rPr lang="ko-KR" altLang="en-US" sz="800" b="1" dirty="0" err="1">
                <a:uFillTx/>
                <a:latin typeface="Trebuchet MS" pitchFamily="34" charset="0"/>
              </a:rPr>
              <a:t>컨버스</a:t>
            </a:r>
            <a:r>
              <a:rPr lang="ko-KR" altLang="en-US" sz="800" b="1" dirty="0">
                <a:uFillTx/>
                <a:latin typeface="Trebuchet MS" pitchFamily="34" charset="0"/>
              </a:rPr>
              <a:t> </a:t>
            </a:r>
            <a:r>
              <a:rPr lang="en-US" altLang="ko-KR" sz="800" b="1" dirty="0">
                <a:uFillTx/>
                <a:latin typeface="Trebuchet MS" pitchFamily="34" charset="0"/>
              </a:rPr>
              <a:t>X</a:t>
            </a:r>
            <a:r>
              <a:rPr lang="ko-KR" altLang="en-US" sz="800" b="1" dirty="0">
                <a:uFillTx/>
                <a:latin typeface="Trebuchet MS" pitchFamily="34" charset="0"/>
              </a:rPr>
              <a:t> 골프 르 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플레르</a:t>
            </a:r>
            <a:r>
              <a:rPr lang="ko-KR" altLang="en-US" sz="800" b="1" dirty="0">
                <a:uFillTx/>
                <a:latin typeface="Trebuchet MS" pitchFamily="34" charset="0"/>
              </a:rPr>
              <a:t>*</a:t>
            </a:r>
            <a:r>
              <a:rPr lang="ko-KR" altLang="en-US" sz="800" b="1" dirty="0" err="1">
                <a:uFillTx/>
                <a:latin typeface="Trebuchet MS" pitchFamily="34" charset="0"/>
              </a:rPr>
              <a:t>플레임</a:t>
            </a:r>
            <a:r>
              <a:rPr lang="ko-KR" altLang="en-US" sz="800" b="1" dirty="0">
                <a:uFillTx/>
                <a:latin typeface="Trebuchet MS" pitchFamily="34" charset="0"/>
              </a:rPr>
              <a:t> 척 </a:t>
            </a:r>
            <a:r>
              <a:rPr lang="en-US" altLang="ko-KR" sz="800" b="1" dirty="0">
                <a:uFillTx/>
                <a:latin typeface="Trebuchet MS" pitchFamily="34" charset="0"/>
              </a:rPr>
              <a:t>70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2E3390B-AB1F-3E4C-85A6-BBED3958C742}"/>
              </a:ext>
            </a:extLst>
          </p:cNvPr>
          <p:cNvSpPr>
            <a:spLocks noChangeAspect="1"/>
          </p:cNvSpPr>
          <p:nvPr/>
        </p:nvSpPr>
        <p:spPr bwMode="auto">
          <a:xfrm>
            <a:off x="3718560" y="2466280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10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15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5ED713D-3A11-6044-A864-700F87B6AC4D}"/>
              </a:ext>
            </a:extLst>
          </p:cNvPr>
          <p:cNvSpPr>
            <a:spLocks noChangeAspect="1"/>
          </p:cNvSpPr>
          <p:nvPr/>
        </p:nvSpPr>
        <p:spPr bwMode="auto">
          <a:xfrm>
            <a:off x="6383515" y="2466280"/>
            <a:ext cx="443821" cy="408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11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월</a:t>
            </a:r>
            <a:endParaRPr lang="en-US" altLang="ko-KR" sz="10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01</a:t>
            </a:r>
            <a:r>
              <a:rPr lang="ko-KR" altLang="en-US" sz="1000" b="1" i="1" dirty="0">
                <a:solidFill>
                  <a:schemeClr val="bg1"/>
                </a:solidFill>
                <a:uFillTx/>
                <a:latin typeface="Trebuchet MS" pitchFamily="34" charset="0"/>
              </a:rPr>
              <a:t>일</a:t>
            </a:r>
            <a:endParaRPr lang="ko-KR" altLang="en-US" sz="900" b="1" i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0719C44-760A-314E-B9BA-868BF29780F4}"/>
              </a:ext>
            </a:extLst>
          </p:cNvPr>
          <p:cNvSpPr>
            <a:spLocks/>
          </p:cNvSpPr>
          <p:nvPr/>
        </p:nvSpPr>
        <p:spPr>
          <a:xfrm>
            <a:off x="4872527" y="2486954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온라인 추첨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49C61D3-BE71-094B-A70D-2AA3E2EDEFAC}"/>
              </a:ext>
            </a:extLst>
          </p:cNvPr>
          <p:cNvSpPr>
            <a:spLocks/>
          </p:cNvSpPr>
          <p:nvPr/>
        </p:nvSpPr>
        <p:spPr>
          <a:xfrm>
            <a:off x="7683372" y="2486954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uFillTx/>
              </a:rPr>
              <a:t>리미티드</a:t>
            </a:r>
          </a:p>
        </p:txBody>
      </p:sp>
      <p:sp>
        <p:nvSpPr>
          <p:cNvPr id="100" name="하트 2">
            <a:extLst>
              <a:ext uri="{FF2B5EF4-FFF2-40B4-BE49-F238E27FC236}">
                <a16:creationId xmlns:a16="http://schemas.microsoft.com/office/drawing/2014/main" id="{5F198E0B-7CAE-9C4F-B3B3-5BA0D1F4A576}"/>
              </a:ext>
            </a:extLst>
          </p:cNvPr>
          <p:cNvSpPr/>
          <p:nvPr/>
        </p:nvSpPr>
        <p:spPr>
          <a:xfrm>
            <a:off x="1151681" y="2573231"/>
            <a:ext cx="124705" cy="109359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제목 1">
            <a:extLst>
              <a:ext uri="{FF2B5EF4-FFF2-40B4-BE49-F238E27FC236}">
                <a16:creationId xmlns:a16="http://schemas.microsoft.com/office/drawing/2014/main" id="{49D4306B-7DEC-9B49-BDA3-68BD40072B0F}"/>
              </a:ext>
            </a:extLst>
          </p:cNvPr>
          <p:cNvSpPr txBox="1">
            <a:spLocks/>
          </p:cNvSpPr>
          <p:nvPr/>
        </p:nvSpPr>
        <p:spPr>
          <a:xfrm>
            <a:off x="2180565" y="2568478"/>
            <a:ext cx="788459" cy="140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kumimoji="0" lang="en-US" altLang="ko-KR" sz="900" b="1" dirty="0">
                <a:latin typeface="Trebuchet MS" panose="020B0603020202020204" pitchFamily="34" charset="0"/>
                <a:ea typeface="+mn-ea"/>
              </a:rPr>
              <a:t>BEST </a:t>
            </a: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3F94A95A-CCA1-C042-924F-E5419D2BC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12" y="4827369"/>
            <a:ext cx="1314294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800" dirty="0" err="1">
                <a:latin typeface="Trebuchet MS" pitchFamily="34" charset="0"/>
              </a:rPr>
              <a:t>척테일러</a:t>
            </a:r>
            <a:r>
              <a:rPr lang="ko-KR" altLang="en-US" sz="800" dirty="0">
                <a:latin typeface="Trebuchet MS" pitchFamily="34" charset="0"/>
              </a:rPr>
              <a:t> 올스타 슬립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strike="sngStrike" dirty="0">
                <a:latin typeface="Trebuchet MS" pitchFamily="34" charset="0"/>
              </a:rPr>
              <a:t>69,000</a:t>
            </a:r>
            <a:r>
              <a:rPr lang="ko-KR" altLang="en-US" sz="800" strike="sngStrike" dirty="0">
                <a:latin typeface="Trebuchet MS" pitchFamily="34" charset="0"/>
              </a:rPr>
              <a:t>원</a:t>
            </a:r>
            <a:r>
              <a:rPr lang="ko-KR" altLang="en-US" sz="800" dirty="0">
                <a:latin typeface="Trebuchet MS" pitchFamily="34" charset="0"/>
              </a:rPr>
              <a:t>  </a:t>
            </a:r>
            <a:r>
              <a:rPr lang="en-US" altLang="ko-KR" sz="800" dirty="0">
                <a:latin typeface="Trebuchet MS" pitchFamily="34" charset="0"/>
              </a:rPr>
              <a:t>55,200</a:t>
            </a:r>
            <a:r>
              <a:rPr lang="ko-KR" altLang="en-US" sz="800" dirty="0">
                <a:latin typeface="Trebuchet MS" pitchFamily="34" charset="0"/>
              </a:rPr>
              <a:t>원</a:t>
            </a:r>
            <a:endParaRPr lang="en-US" altLang="ko-KR" sz="800" dirty="0">
              <a:latin typeface="Trebuchet MS" pitchFamily="34" charset="0"/>
            </a:endParaRPr>
          </a:p>
          <a:p>
            <a:r>
              <a:rPr lang="en-US" altLang="ko-KR" sz="800" dirty="0">
                <a:latin typeface="Trebuchet MS" pitchFamily="34" charset="0"/>
              </a:rPr>
              <a:t>(20% </a:t>
            </a:r>
            <a:r>
              <a:rPr lang="ko-KR" altLang="en-US" sz="800" dirty="0">
                <a:latin typeface="Trebuchet MS" pitchFamily="34" charset="0"/>
              </a:rPr>
              <a:t>할인</a:t>
            </a:r>
            <a:r>
              <a:rPr lang="en-US" altLang="ko-KR" sz="800" dirty="0">
                <a:latin typeface="Trebuchet MS" pitchFamily="34" charset="0"/>
              </a:rPr>
              <a:t>)</a:t>
            </a:r>
          </a:p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유니섹스</a:t>
            </a: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r>
              <a:rPr lang="ko-KR" altLang="en-US" sz="800" dirty="0">
                <a:solidFill>
                  <a:srgbClr val="00B0F0"/>
                </a:solidFill>
                <a:latin typeface="Trebuchet MS" pitchFamily="34" charset="0"/>
              </a:rPr>
              <a:t>소재 재활용</a:t>
            </a:r>
            <a:endParaRPr lang="en-US" altLang="ko-KR" sz="800" dirty="0">
              <a:solidFill>
                <a:srgbClr val="00B0F0"/>
              </a:solidFill>
              <a:latin typeface="Trebuchet MS" pitchFamily="34" charset="0"/>
            </a:endParaRPr>
          </a:p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5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컬러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8E47509-642A-5341-BE36-C9A333381A47}"/>
              </a:ext>
            </a:extLst>
          </p:cNvPr>
          <p:cNvSpPr>
            <a:spLocks/>
          </p:cNvSpPr>
          <p:nvPr/>
        </p:nvSpPr>
        <p:spPr>
          <a:xfrm>
            <a:off x="6391823" y="2461547"/>
            <a:ext cx="1925983" cy="233924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 err="1">
                <a:solidFill>
                  <a:schemeClr val="bg1"/>
                </a:solidFill>
                <a:uFillTx/>
                <a:latin typeface="Trebuchet MS" pitchFamily="34" charset="0"/>
              </a:rPr>
              <a:t>응모예정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6A2DC3-A2E8-F24D-838A-5A5B31AB9E41}"/>
              </a:ext>
            </a:extLst>
          </p:cNvPr>
          <p:cNvSpPr>
            <a:spLocks/>
          </p:cNvSpPr>
          <p:nvPr/>
        </p:nvSpPr>
        <p:spPr>
          <a:xfrm>
            <a:off x="0" y="23606"/>
            <a:ext cx="12192000" cy="6834394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90000" anchor="ctr"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solidFill>
                  <a:schemeClr val="bg1"/>
                </a:solidFill>
                <a:uFillTx/>
                <a:latin typeface="Trebuchet MS" pitchFamily="34" charset="0"/>
              </a:rPr>
              <a:t>제외</a:t>
            </a:r>
            <a:endParaRPr lang="en-US" altLang="ko-KR" sz="1000" b="1" dirty="0">
              <a:solidFill>
                <a:schemeClr val="bg1"/>
              </a:solidFill>
              <a:uFillTx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3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Layout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Breadcrumb</a:t>
            </a: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695400" y="2888941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2010326" y="295358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52806" y="2961171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8" name="직사각형 152"/>
          <p:cNvSpPr>
            <a:spLocks noChangeArrowheads="1"/>
          </p:cNvSpPr>
          <p:nvPr/>
        </p:nvSpPr>
        <p:spPr bwMode="auto">
          <a:xfrm>
            <a:off x="5450840" y="3493005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DEE56D0-CF89-FD43-A78B-6FABC0B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graphicFrame>
        <p:nvGraphicFramePr>
          <p:cNvPr id="35" name="Group 90">
            <a:extLst>
              <a:ext uri="{FF2B5EF4-FFF2-40B4-BE49-F238E27FC236}">
                <a16:creationId xmlns:a16="http://schemas.microsoft.com/office/drawing/2014/main" id="{79C7E407-2680-3B43-8A6D-E3C0E8B3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97215"/>
              </p:ext>
            </p:extLst>
          </p:nvPr>
        </p:nvGraphicFramePr>
        <p:xfrm>
          <a:off x="9269501" y="558055"/>
          <a:ext cx="2676438" cy="2286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03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  <a:prstGeom prst="rect">
            <a:avLst/>
          </a:prstGeo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PLP(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PC)</a:t>
            </a:r>
            <a:endParaRPr lang="ko-KR" altLang="ko-KR" dirty="0">
              <a:effectLst/>
              <a:latin typeface="+mn-ea"/>
              <a:ea typeface="+mn-ea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379674" y="66637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Breadcrumb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5" name="직사각형 54"/>
          <p:cNvSpPr>
            <a:spLocks noChangeAspect="1"/>
          </p:cNvSpPr>
          <p:nvPr/>
        </p:nvSpPr>
        <p:spPr bwMode="auto">
          <a:xfrm>
            <a:off x="695400" y="1875990"/>
            <a:ext cx="8010890" cy="2478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56" name="직선 연결선 55"/>
          <p:cNvCxnSpPr/>
          <p:nvPr/>
        </p:nvCxnSpPr>
        <p:spPr bwMode="auto">
          <a:xfrm>
            <a:off x="695400" y="1764710"/>
            <a:ext cx="801089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/>
          <p:cNvSpPr>
            <a:spLocks noChangeArrowheads="1"/>
          </p:cNvSpPr>
          <p:nvPr/>
        </p:nvSpPr>
        <p:spPr bwMode="auto">
          <a:xfrm>
            <a:off x="4500987" y="1570291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1440px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60"/>
          <p:cNvCxnSpPr/>
          <p:nvPr/>
        </p:nvCxnSpPr>
        <p:spPr bwMode="auto">
          <a:xfrm flipV="1">
            <a:off x="8767400" y="1873859"/>
            <a:ext cx="0" cy="24999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/>
          <p:cNvSpPr>
            <a:spLocks noChangeArrowheads="1"/>
          </p:cNvSpPr>
          <p:nvPr/>
        </p:nvSpPr>
        <p:spPr bwMode="auto">
          <a:xfrm>
            <a:off x="8773319" y="1900950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 bwMode="auto">
          <a:xfrm>
            <a:off x="695400" y="2123855"/>
            <a:ext cx="8010890" cy="7650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상단 </a:t>
            </a:r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빅배너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1440*196(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66" name="직선 연결선 65"/>
          <p:cNvCxnSpPr/>
          <p:nvPr/>
        </p:nvCxnSpPr>
        <p:spPr bwMode="auto">
          <a:xfrm flipV="1">
            <a:off x="8767400" y="2123856"/>
            <a:ext cx="0" cy="7650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8" name="직사각형 152"/>
          <p:cNvSpPr>
            <a:spLocks noChangeArrowheads="1"/>
          </p:cNvSpPr>
          <p:nvPr/>
        </p:nvSpPr>
        <p:spPr bwMode="auto">
          <a:xfrm>
            <a:off x="8773319" y="240849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196px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직사각형 68"/>
          <p:cNvSpPr>
            <a:spLocks noChangeAspect="1"/>
          </p:cNvSpPr>
          <p:nvPr/>
        </p:nvSpPr>
        <p:spPr bwMode="auto">
          <a:xfrm>
            <a:off x="695400" y="2888941"/>
            <a:ext cx="8010890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 선택 결과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70" name="직선 연결선 69"/>
          <p:cNvCxnSpPr/>
          <p:nvPr/>
        </p:nvCxnSpPr>
        <p:spPr bwMode="auto">
          <a:xfrm flipV="1">
            <a:off x="8767400" y="2888939"/>
            <a:ext cx="0" cy="36004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/>
          <p:cNvSpPr>
            <a:spLocks noChangeArrowheads="1"/>
          </p:cNvSpPr>
          <p:nvPr/>
        </p:nvSpPr>
        <p:spPr bwMode="auto">
          <a:xfrm>
            <a:off x="8773319" y="2964268"/>
            <a:ext cx="290712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60px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7" name="직사각형 96"/>
          <p:cNvSpPr>
            <a:spLocks noChangeAspect="1"/>
          </p:cNvSpPr>
          <p:nvPr/>
        </p:nvSpPr>
        <p:spPr bwMode="auto">
          <a:xfrm>
            <a:off x="695400" y="2888941"/>
            <a:ext cx="1665185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타이틀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 bwMode="auto">
          <a:xfrm>
            <a:off x="695400" y="2980741"/>
            <a:ext cx="166518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/>
          <p:cNvSpPr>
            <a:spLocks noChangeArrowheads="1"/>
          </p:cNvSpPr>
          <p:nvPr/>
        </p:nvSpPr>
        <p:spPr bwMode="auto">
          <a:xfrm>
            <a:off x="1976191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/>
          <p:cNvSpPr>
            <a:spLocks noChangeAspect="1"/>
          </p:cNvSpPr>
          <p:nvPr/>
        </p:nvSpPr>
        <p:spPr bwMode="auto">
          <a:xfrm>
            <a:off x="7401145" y="2888941"/>
            <a:ext cx="1305144" cy="36004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정렬조건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 bwMode="auto">
          <a:xfrm>
            <a:off x="7401144" y="2980741"/>
            <a:ext cx="130514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/>
          <p:cNvSpPr>
            <a:spLocks noChangeArrowheads="1"/>
          </p:cNvSpPr>
          <p:nvPr/>
        </p:nvSpPr>
        <p:spPr bwMode="auto">
          <a:xfrm>
            <a:off x="8333068" y="297881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233px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3" name="직사각형 102"/>
          <p:cNvSpPr>
            <a:spLocks noChangeAspect="1"/>
          </p:cNvSpPr>
          <p:nvPr/>
        </p:nvSpPr>
        <p:spPr bwMode="auto">
          <a:xfrm>
            <a:off x="695400" y="3248981"/>
            <a:ext cx="1845205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필터조건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4" name="직선 연결선 103"/>
          <p:cNvCxnSpPr/>
          <p:nvPr/>
        </p:nvCxnSpPr>
        <p:spPr bwMode="auto">
          <a:xfrm>
            <a:off x="695400" y="3494931"/>
            <a:ext cx="18452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" name="직사각형 152"/>
          <p:cNvSpPr>
            <a:spLocks noChangeArrowheads="1"/>
          </p:cNvSpPr>
          <p:nvPr/>
        </p:nvSpPr>
        <p:spPr bwMode="auto">
          <a:xfrm>
            <a:off x="1738178" y="349300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276px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6" name="직사각형 105"/>
          <p:cNvSpPr>
            <a:spLocks noChangeAspect="1"/>
          </p:cNvSpPr>
          <p:nvPr/>
        </p:nvSpPr>
        <p:spPr bwMode="auto">
          <a:xfrm>
            <a:off x="2540605" y="3248981"/>
            <a:ext cx="6165684" cy="301533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상품 리스트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lazyload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cxnSp>
        <p:nvCxnSpPr>
          <p:cNvPr id="107" name="직선 연결선 106"/>
          <p:cNvCxnSpPr/>
          <p:nvPr/>
        </p:nvCxnSpPr>
        <p:spPr bwMode="auto">
          <a:xfrm>
            <a:off x="2540605" y="3494931"/>
            <a:ext cx="6165684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8" name="직사각형 152"/>
          <p:cNvSpPr>
            <a:spLocks noChangeArrowheads="1"/>
          </p:cNvSpPr>
          <p:nvPr/>
        </p:nvSpPr>
        <p:spPr bwMode="auto">
          <a:xfrm>
            <a:off x="5450840" y="3493005"/>
            <a:ext cx="399716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1164px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89482" y="1870252"/>
            <a:ext cx="2346178" cy="25360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Home / </a:t>
            </a:r>
            <a:r>
              <a:rPr kumimoji="0" lang="ko-KR" altLang="en-US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신발</a:t>
            </a:r>
            <a:r>
              <a:rPr kumimoji="0" lang="en-US" altLang="ko-KR" sz="800" b="1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 / </a:t>
            </a:r>
            <a:r>
              <a:rPr kumimoji="0" lang="ko-KR" altLang="en-US" sz="800" b="1" dirty="0" err="1">
                <a:solidFill>
                  <a:schemeClr val="bg1"/>
                </a:solidFill>
                <a:latin typeface="Trebuchet MS" panose="020B0603020202020204" pitchFamily="34" charset="0"/>
                <a:ea typeface="+mn-ea"/>
              </a:rPr>
              <a:t>척테일러</a:t>
            </a:r>
            <a:endParaRPr kumimoji="0" lang="ko-KR" altLang="ko-KR" sz="800" b="1" dirty="0">
              <a:solidFill>
                <a:schemeClr val="bg1"/>
              </a:solidFill>
              <a:latin typeface="Trebuchet MS" panose="020B0603020202020204" pitchFamily="34" charset="0"/>
              <a:ea typeface="+mn-ea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2288195" y="1905722"/>
            <a:ext cx="144780" cy="144780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4" name="Group 90">
            <a:extLst>
              <a:ext uri="{FF2B5EF4-FFF2-40B4-BE49-F238E27FC236}">
                <a16:creationId xmlns:a16="http://schemas.microsoft.com/office/drawing/2014/main" id="{241914BE-254C-DF4B-9E97-CDFE3F2CA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82160"/>
              </p:ext>
            </p:extLst>
          </p:nvPr>
        </p:nvGraphicFramePr>
        <p:xfrm>
          <a:off x="9269501" y="558055"/>
          <a:ext cx="2676438" cy="11430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CA_010000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45882"/>
                  </a:ext>
                </a:extLst>
              </a:tr>
              <a:tr h="266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Breadcrumb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규칙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Home /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대메뉴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/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중메뉴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 결과 노출 시 규칙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키워드명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예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‘Black’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검색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‘Black’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pt-B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14415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161337</TotalTime>
  <Words>3798</Words>
  <Application>Microsoft Macintosh PowerPoint</Application>
  <PresentationFormat>와이드스크린</PresentationFormat>
  <Paragraphs>1127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28</vt:i4>
      </vt:variant>
    </vt:vector>
  </HeadingPairs>
  <TitlesOfParts>
    <vt:vector size="45" baseType="lpstr">
      <vt:lpstr>Trebuchet MS</vt:lpstr>
      <vt:lpstr>굴림</vt:lpstr>
      <vt:lpstr>Times New Roman</vt:lpstr>
      <vt:lpstr>나눔고딕</vt:lpstr>
      <vt:lpstr>Arial</vt:lpstr>
      <vt:lpstr>Wingdings</vt:lpstr>
      <vt:lpstr>맑은 고딕</vt:lpstr>
      <vt:lpstr>Tahoma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Revision History</vt:lpstr>
      <vt:lpstr>Common</vt:lpstr>
      <vt:lpstr>Common</vt:lpstr>
      <vt:lpstr>Common</vt:lpstr>
      <vt:lpstr>Common</vt:lpstr>
      <vt:lpstr>Common</vt:lpstr>
      <vt:lpstr>PLP(PC)</vt:lpstr>
      <vt:lpstr>PLP(PC)</vt:lpstr>
      <vt:lpstr>PLP(PC)</vt:lpstr>
      <vt:lpstr>PLP(PC)</vt:lpstr>
      <vt:lpstr>PLP(PC)</vt:lpstr>
      <vt:lpstr>PLP(PC)</vt:lpstr>
      <vt:lpstr>PLP(PC)</vt:lpstr>
      <vt:lpstr>PLP(PC)</vt:lpstr>
      <vt:lpstr>PLP(PC)</vt:lpstr>
      <vt:lpstr>PLP(PC)</vt:lpstr>
      <vt:lpstr>PLP(PC)</vt:lpstr>
      <vt:lpstr>PLP(MC)</vt:lpstr>
      <vt:lpstr>PLP(MC)</vt:lpstr>
      <vt:lpstr>PLP(MC)</vt:lpstr>
      <vt:lpstr>PLP(MC)</vt:lpstr>
      <vt:lpstr>PLP(MC)</vt:lpstr>
      <vt:lpstr>PLP(MC)</vt:lpstr>
      <vt:lpstr>PLP(MC)</vt:lpstr>
      <vt:lpstr>PLP(MC)</vt:lpstr>
      <vt:lpstr>필터 조건 관련 컨버스 피드백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컨버스 마이그레이션</dc:title>
  <dc:creator>홍태원</dc:creator>
  <cp:lastModifiedBy>홍시우</cp:lastModifiedBy>
  <cp:revision>3535</cp:revision>
  <cp:lastPrinted>2018-04-20T01:50:12Z</cp:lastPrinted>
  <dcterms:created xsi:type="dcterms:W3CDTF">2000-02-09T00:56:28Z</dcterms:created>
  <dcterms:modified xsi:type="dcterms:W3CDTF">2019-12-04T04:49:50Z</dcterms:modified>
</cp:coreProperties>
</file>